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64" r:id="rId4"/>
    <p:sldId id="258" r:id="rId5"/>
    <p:sldId id="263" r:id="rId6"/>
    <p:sldId id="259" r:id="rId7"/>
    <p:sldId id="266" r:id="rId8"/>
    <p:sldId id="260" r:id="rId9"/>
    <p:sldId id="261" r:id="rId10"/>
    <p:sldId id="262"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91CAF9-7FF0-4987-A646-B2650CB9E5FD}"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2E2613-66CF-46EB-81D5-637224D8901F}" type="slidenum">
              <a:rPr lang="en-IN" smtClean="0"/>
              <a:t>‹#›</a:t>
            </a:fld>
            <a:endParaRPr lang="en-IN"/>
          </a:p>
        </p:txBody>
      </p:sp>
    </p:spTree>
    <p:extLst>
      <p:ext uri="{BB962C8B-B14F-4D97-AF65-F5344CB8AC3E}">
        <p14:creationId xmlns:p14="http://schemas.microsoft.com/office/powerpoint/2010/main" val="286337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91CAF9-7FF0-4987-A646-B2650CB9E5FD}"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2E2613-66CF-46EB-81D5-637224D8901F}" type="slidenum">
              <a:rPr lang="en-IN" smtClean="0"/>
              <a:t>‹#›</a:t>
            </a:fld>
            <a:endParaRPr lang="en-IN"/>
          </a:p>
        </p:txBody>
      </p:sp>
    </p:spTree>
    <p:extLst>
      <p:ext uri="{BB962C8B-B14F-4D97-AF65-F5344CB8AC3E}">
        <p14:creationId xmlns:p14="http://schemas.microsoft.com/office/powerpoint/2010/main" val="3488392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91CAF9-7FF0-4987-A646-B2650CB9E5FD}"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2E2613-66CF-46EB-81D5-637224D8901F}" type="slidenum">
              <a:rPr lang="en-IN" smtClean="0"/>
              <a:t>‹#›</a:t>
            </a:fld>
            <a:endParaRPr lang="en-IN"/>
          </a:p>
        </p:txBody>
      </p:sp>
    </p:spTree>
    <p:extLst>
      <p:ext uri="{BB962C8B-B14F-4D97-AF65-F5344CB8AC3E}">
        <p14:creationId xmlns:p14="http://schemas.microsoft.com/office/powerpoint/2010/main" val="4016351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91CAF9-7FF0-4987-A646-B2650CB9E5FD}"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2E2613-66CF-46EB-81D5-637224D8901F}" type="slidenum">
              <a:rPr lang="en-IN" smtClean="0"/>
              <a:t>‹#›</a:t>
            </a:fld>
            <a:endParaRPr lang="en-IN"/>
          </a:p>
        </p:txBody>
      </p:sp>
    </p:spTree>
    <p:extLst>
      <p:ext uri="{BB962C8B-B14F-4D97-AF65-F5344CB8AC3E}">
        <p14:creationId xmlns:p14="http://schemas.microsoft.com/office/powerpoint/2010/main" val="3003695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91CAF9-7FF0-4987-A646-B2650CB9E5FD}"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2E2613-66CF-46EB-81D5-637224D8901F}" type="slidenum">
              <a:rPr lang="en-IN" smtClean="0"/>
              <a:t>‹#›</a:t>
            </a:fld>
            <a:endParaRPr lang="en-IN"/>
          </a:p>
        </p:txBody>
      </p:sp>
    </p:spTree>
    <p:extLst>
      <p:ext uri="{BB962C8B-B14F-4D97-AF65-F5344CB8AC3E}">
        <p14:creationId xmlns:p14="http://schemas.microsoft.com/office/powerpoint/2010/main" val="3596283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91CAF9-7FF0-4987-A646-B2650CB9E5FD}"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2E2613-66CF-46EB-81D5-637224D8901F}" type="slidenum">
              <a:rPr lang="en-IN" smtClean="0"/>
              <a:t>‹#›</a:t>
            </a:fld>
            <a:endParaRPr lang="en-IN"/>
          </a:p>
        </p:txBody>
      </p:sp>
    </p:spTree>
    <p:extLst>
      <p:ext uri="{BB962C8B-B14F-4D97-AF65-F5344CB8AC3E}">
        <p14:creationId xmlns:p14="http://schemas.microsoft.com/office/powerpoint/2010/main" val="1015501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91CAF9-7FF0-4987-A646-B2650CB9E5FD}" type="datetimeFigureOut">
              <a:rPr lang="en-IN" smtClean="0"/>
              <a:t>26-04-2022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2E2613-66CF-46EB-81D5-637224D8901F}" type="slidenum">
              <a:rPr lang="en-IN" smtClean="0"/>
              <a:t>‹#›</a:t>
            </a:fld>
            <a:endParaRPr lang="en-IN"/>
          </a:p>
        </p:txBody>
      </p:sp>
    </p:spTree>
    <p:extLst>
      <p:ext uri="{BB962C8B-B14F-4D97-AF65-F5344CB8AC3E}">
        <p14:creationId xmlns:p14="http://schemas.microsoft.com/office/powerpoint/2010/main" val="24502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91CAF9-7FF0-4987-A646-B2650CB9E5FD}" type="datetimeFigureOut">
              <a:rPr lang="en-IN" smtClean="0"/>
              <a:t>26-04-2022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2E2613-66CF-46EB-81D5-637224D8901F}" type="slidenum">
              <a:rPr lang="en-IN" smtClean="0"/>
              <a:t>‹#›</a:t>
            </a:fld>
            <a:endParaRPr lang="en-IN"/>
          </a:p>
        </p:txBody>
      </p:sp>
    </p:spTree>
    <p:extLst>
      <p:ext uri="{BB962C8B-B14F-4D97-AF65-F5344CB8AC3E}">
        <p14:creationId xmlns:p14="http://schemas.microsoft.com/office/powerpoint/2010/main" val="513086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91CAF9-7FF0-4987-A646-B2650CB9E5FD}" type="datetimeFigureOut">
              <a:rPr lang="en-IN" smtClean="0"/>
              <a:t>26-04-2022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2E2613-66CF-46EB-81D5-637224D8901F}" type="slidenum">
              <a:rPr lang="en-IN" smtClean="0"/>
              <a:t>‹#›</a:t>
            </a:fld>
            <a:endParaRPr lang="en-IN"/>
          </a:p>
        </p:txBody>
      </p:sp>
    </p:spTree>
    <p:extLst>
      <p:ext uri="{BB962C8B-B14F-4D97-AF65-F5344CB8AC3E}">
        <p14:creationId xmlns:p14="http://schemas.microsoft.com/office/powerpoint/2010/main" val="1364016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91CAF9-7FF0-4987-A646-B2650CB9E5FD}"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2E2613-66CF-46EB-81D5-637224D8901F}" type="slidenum">
              <a:rPr lang="en-IN" smtClean="0"/>
              <a:t>‹#›</a:t>
            </a:fld>
            <a:endParaRPr lang="en-IN"/>
          </a:p>
        </p:txBody>
      </p:sp>
    </p:spTree>
    <p:extLst>
      <p:ext uri="{BB962C8B-B14F-4D97-AF65-F5344CB8AC3E}">
        <p14:creationId xmlns:p14="http://schemas.microsoft.com/office/powerpoint/2010/main" val="273828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91CAF9-7FF0-4987-A646-B2650CB9E5FD}"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2E2613-66CF-46EB-81D5-637224D8901F}" type="slidenum">
              <a:rPr lang="en-IN" smtClean="0"/>
              <a:t>‹#›</a:t>
            </a:fld>
            <a:endParaRPr lang="en-IN"/>
          </a:p>
        </p:txBody>
      </p:sp>
    </p:spTree>
    <p:extLst>
      <p:ext uri="{BB962C8B-B14F-4D97-AF65-F5344CB8AC3E}">
        <p14:creationId xmlns:p14="http://schemas.microsoft.com/office/powerpoint/2010/main" val="4268321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91CAF9-7FF0-4987-A646-B2650CB9E5FD}" type="datetimeFigureOut">
              <a:rPr lang="en-IN" smtClean="0"/>
              <a:t>26-04-2022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E2613-66CF-46EB-81D5-637224D8901F}" type="slidenum">
              <a:rPr lang="en-IN" smtClean="0"/>
              <a:t>‹#›</a:t>
            </a:fld>
            <a:endParaRPr lang="en-IN"/>
          </a:p>
        </p:txBody>
      </p:sp>
    </p:spTree>
    <p:extLst>
      <p:ext uri="{BB962C8B-B14F-4D97-AF65-F5344CB8AC3E}">
        <p14:creationId xmlns:p14="http://schemas.microsoft.com/office/powerpoint/2010/main" val="21018426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A screenshot of a computer&#10;&#10;Description automatically generated with low confidence">
            <a:extLst>
              <a:ext uri="{FF2B5EF4-FFF2-40B4-BE49-F238E27FC236}">
                <a16:creationId xmlns:a16="http://schemas.microsoft.com/office/drawing/2014/main" id="{401CFCF4-00EE-0339-5F98-EC0E3893F79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57160"/>
            <a:ext cx="12191999" cy="6857990"/>
          </a:xfrm>
          <a:prstGeom prst="rect">
            <a:avLst/>
          </a:prstGeom>
        </p:spPr>
      </p:pic>
      <p:sp>
        <p:nvSpPr>
          <p:cNvPr id="2" name="Title 1">
            <a:extLst>
              <a:ext uri="{FF2B5EF4-FFF2-40B4-BE49-F238E27FC236}">
                <a16:creationId xmlns:a16="http://schemas.microsoft.com/office/drawing/2014/main" id="{D3AF5A68-3F7E-46D0-9BCC-419F7B089383}"/>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Banking dataset Analysis and Prediction</a:t>
            </a:r>
            <a:br>
              <a:rPr lang="en-IN" sz="5200"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br>
            <a:endParaRPr lang="en-IN" sz="5200" dirty="0">
              <a:solidFill>
                <a:srgbClr val="FFFFFF"/>
              </a:solidFill>
            </a:endParaRPr>
          </a:p>
        </p:txBody>
      </p:sp>
      <p:sp>
        <p:nvSpPr>
          <p:cNvPr id="3" name="Subtitle 2">
            <a:extLst>
              <a:ext uri="{FF2B5EF4-FFF2-40B4-BE49-F238E27FC236}">
                <a16:creationId xmlns:a16="http://schemas.microsoft.com/office/drawing/2014/main" id="{C8C54E77-5F52-4037-859E-2548B9212D21}"/>
              </a:ext>
            </a:extLst>
          </p:cNvPr>
          <p:cNvSpPr>
            <a:spLocks noGrp="1"/>
          </p:cNvSpPr>
          <p:nvPr>
            <p:ph type="subTitle" idx="1"/>
          </p:nvPr>
        </p:nvSpPr>
        <p:spPr>
          <a:xfrm>
            <a:off x="3462251" y="4831166"/>
            <a:ext cx="10058400" cy="1282707"/>
          </a:xfrm>
          <a:effectLst>
            <a:outerShdw blurRad="50800" dist="38100" dir="2700000" algn="tl" rotWithShape="0">
              <a:prstClr val="black">
                <a:alpha val="40000"/>
              </a:prstClr>
            </a:outerShdw>
          </a:effectLst>
        </p:spPr>
        <p:txBody>
          <a:bodyPr>
            <a:normAutofit/>
          </a:bodyPr>
          <a:lstStyle/>
          <a:p>
            <a:r>
              <a:rPr lang="en-US" dirty="0">
                <a:solidFill>
                  <a:schemeClr val="accent4">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Supervisor Name= Savita Seharawat</a:t>
            </a:r>
            <a:endParaRPr lang="en-IN" dirty="0">
              <a:solidFill>
                <a:schemeClr val="accent4">
                  <a:lumMod val="20000"/>
                  <a:lumOff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r>
              <a:rPr lang="en-US" dirty="0">
                <a:solidFill>
                  <a:schemeClr val="accent4">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Submitted by = Manmeet Kaur (0776137) </a:t>
            </a:r>
            <a:endParaRPr lang="en-IN" dirty="0">
              <a:solidFill>
                <a:schemeClr val="accent4">
                  <a:lumMod val="20000"/>
                  <a:lumOff val="8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solidFill>
                <a:srgbClr val="FFFFFF"/>
              </a:solidFill>
            </a:endParaRPr>
          </a:p>
        </p:txBody>
      </p:sp>
    </p:spTree>
    <p:extLst>
      <p:ext uri="{BB962C8B-B14F-4D97-AF65-F5344CB8AC3E}">
        <p14:creationId xmlns:p14="http://schemas.microsoft.com/office/powerpoint/2010/main" val="206894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2180-35EA-43D9-9CF3-16704FAA638B}"/>
              </a:ext>
            </a:extLst>
          </p:cNvPr>
          <p:cNvSpPr>
            <a:spLocks noGrp="1"/>
          </p:cNvSpPr>
          <p:nvPr>
            <p:ph type="title"/>
          </p:nvPr>
        </p:nvSpPr>
        <p:spPr/>
        <p:txBody>
          <a:bodyPr>
            <a:noAutofit/>
          </a:bodyPr>
          <a:lstStyle/>
          <a:p>
            <a:r>
              <a:rPr lang="en-IN" sz="2400" b="1" dirty="0">
                <a:solidFill>
                  <a:srgbClr val="212121"/>
                </a:solidFill>
                <a:latin typeface="Times New Roman" panose="02020603050405020304" pitchFamily="18" charset="0"/>
                <a:ea typeface="Calibri" panose="020F0502020204030204" pitchFamily="34" charset="0"/>
                <a:cs typeface="Times New Roman" panose="02020603050405020304" pitchFamily="18" charset="0"/>
              </a:rPr>
              <a:t>Question 3 </a:t>
            </a:r>
            <a:r>
              <a:rPr lang="en-IN" sz="2400" b="1"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Use Box Plot to compare the age of customers for the top 5 of the </a:t>
            </a:r>
            <a:br>
              <a:rPr lang="en-IN" sz="2400" b="1"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2400" b="1"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most common employment forms</a:t>
            </a:r>
            <a:endParaRPr lang="en-IN" sz="24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99A260C-3CB6-4C09-841D-52EA35F835EC}"/>
              </a:ext>
            </a:extLst>
          </p:cNvPr>
          <p:cNvPicPr>
            <a:picLocks noGrp="1" noChangeAspect="1"/>
          </p:cNvPicPr>
          <p:nvPr>
            <p:ph idx="1"/>
          </p:nvPr>
        </p:nvPicPr>
        <p:blipFill>
          <a:blip r:embed="rId2"/>
          <a:stretch>
            <a:fillRect/>
          </a:stretch>
        </p:blipFill>
        <p:spPr>
          <a:xfrm>
            <a:off x="5582001" y="1619562"/>
            <a:ext cx="5486876" cy="4163929"/>
          </a:xfrm>
          <a:prstGeom prst="rect">
            <a:avLst/>
          </a:prstGeom>
        </p:spPr>
      </p:pic>
      <p:sp>
        <p:nvSpPr>
          <p:cNvPr id="5" name="Rectangle 4">
            <a:extLst>
              <a:ext uri="{FF2B5EF4-FFF2-40B4-BE49-F238E27FC236}">
                <a16:creationId xmlns:a16="http://schemas.microsoft.com/office/drawing/2014/main" id="{2EB5452D-7901-48C0-9C23-7D572A0BA4B0}"/>
              </a:ext>
            </a:extLst>
          </p:cNvPr>
          <p:cNvSpPr/>
          <p:nvPr/>
        </p:nvSpPr>
        <p:spPr>
          <a:xfrm>
            <a:off x="1123123" y="2274838"/>
            <a:ext cx="4065104" cy="3508653"/>
          </a:xfrm>
          <a:prstGeom prst="rect">
            <a:avLst/>
          </a:prstGeom>
          <a:noFill/>
        </p:spPr>
        <p:txBody>
          <a:bodyPr wrap="square" lIns="91440" tIns="45720" rIns="91440" bIns="45720">
            <a:spAutoFit/>
          </a:bodyPr>
          <a:lstStyle/>
          <a:p>
            <a:pPr algn="just"/>
            <a:r>
              <a:rPr lang="en-IN" sz="2400" kern="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The plot shows that among the top-5 client categories, the most senior customers represent the management, and the largest number of outliers is among the management and technician</a:t>
            </a:r>
            <a:endParaRPr lang="en-IN" sz="2400"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8660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16B7-500B-4879-9919-841DE92CCC85}"/>
              </a:ext>
            </a:extLst>
          </p:cNvPr>
          <p:cNvSpPr>
            <a:spLocks noGrp="1"/>
          </p:cNvSpPr>
          <p:nvPr>
            <p:ph type="title"/>
          </p:nvPr>
        </p:nvSpPr>
        <p:spPr>
          <a:xfrm>
            <a:off x="838200" y="346075"/>
            <a:ext cx="10515600" cy="1325563"/>
          </a:xfrm>
        </p:spPr>
        <p:txBody>
          <a:bodyPr>
            <a:normAutofit fontScale="90000"/>
          </a:bodyPr>
          <a:lstStyle/>
          <a:p>
            <a:r>
              <a:rPr lang="en-IN" sz="2800" b="1" kern="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Question4 To calculate which month customer deposit maximum amount of money?</a:t>
            </a:r>
            <a:br>
              <a:rPr lang="en-IN"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pic>
        <p:nvPicPr>
          <p:cNvPr id="4" name="Content Placeholder 3" descr="Chart, bar chart&#10;&#10;Description automatically generated">
            <a:extLst>
              <a:ext uri="{FF2B5EF4-FFF2-40B4-BE49-F238E27FC236}">
                <a16:creationId xmlns:a16="http://schemas.microsoft.com/office/drawing/2014/main" id="{1164A8F2-1446-496D-86A7-D191D3906F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1245" y="1549400"/>
            <a:ext cx="5221605" cy="4351338"/>
          </a:xfrm>
          <a:prstGeom prst="rect">
            <a:avLst/>
          </a:prstGeom>
        </p:spPr>
      </p:pic>
      <p:sp>
        <p:nvSpPr>
          <p:cNvPr id="5" name="Rectangle 4">
            <a:extLst>
              <a:ext uri="{FF2B5EF4-FFF2-40B4-BE49-F238E27FC236}">
                <a16:creationId xmlns:a16="http://schemas.microsoft.com/office/drawing/2014/main" id="{EB65A5B7-1420-4F33-B5EB-9F620A5306F0}"/>
              </a:ext>
            </a:extLst>
          </p:cNvPr>
          <p:cNvSpPr/>
          <p:nvPr/>
        </p:nvSpPr>
        <p:spPr>
          <a:xfrm>
            <a:off x="522923" y="2708771"/>
            <a:ext cx="5392102" cy="3077766"/>
          </a:xfrm>
          <a:prstGeom prst="rect">
            <a:avLst/>
          </a:prstGeom>
          <a:noFill/>
        </p:spPr>
        <p:txBody>
          <a:bodyPr wrap="square" lIns="91440" tIns="45720" rIns="91440" bIns="45720">
            <a:spAutoFit/>
          </a:bodyPr>
          <a:lstStyle/>
          <a:p>
            <a:pPr algn="just"/>
            <a:r>
              <a:rPr lang="en-IN" sz="2000" kern="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May got a slightly more subscribers than the other months. </a:t>
            </a:r>
            <a:r>
              <a:rPr lang="en-IN" sz="2000" kern="0" dirty="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rPr>
              <a:t>T</a:t>
            </a:r>
            <a:r>
              <a:rPr lang="en-IN" sz="2000" kern="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he subscription average is almost the same </a:t>
            </a:r>
            <a:r>
              <a:rPr lang="en-IN" sz="2000" kern="0" dirty="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rPr>
              <a:t>in</a:t>
            </a:r>
            <a:r>
              <a:rPr lang="en-IN" sz="2000" kern="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 December and January. These months were got the very fewest subscriptions. One possible reason could be the fact the people go for holidays. (In the Americas people are used to take holidays in this period of the year).</a:t>
            </a:r>
            <a:endParaRPr lang="en-IN" sz="2000"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68010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A540-8F1E-44B3-9EE3-6BA046610060}"/>
              </a:ext>
            </a:extLst>
          </p:cNvPr>
          <p:cNvSpPr>
            <a:spLocks noGrp="1"/>
          </p:cNvSpPr>
          <p:nvPr>
            <p:ph type="title"/>
          </p:nvPr>
        </p:nvSpPr>
        <p:spPr/>
        <p:txBody>
          <a:bodyPr>
            <a:normAutofit/>
          </a:bodyPr>
          <a:lstStyle/>
          <a:p>
            <a:r>
              <a:rPr lang="en-IN" sz="6600" dirty="0">
                <a:solidFill>
                  <a:schemeClr val="accent1">
                    <a:lumMod val="50000"/>
                  </a:schemeClr>
                </a:solidFill>
                <a:latin typeface="Times New Roman" panose="02020603050405020304" pitchFamily="18" charset="0"/>
                <a:cs typeface="Times New Roman" panose="02020603050405020304" pitchFamily="18" charset="0"/>
              </a:rPr>
              <a:t>Correlation</a:t>
            </a:r>
          </a:p>
        </p:txBody>
      </p:sp>
      <p:sp>
        <p:nvSpPr>
          <p:cNvPr id="3" name="Content Placeholder 2">
            <a:extLst>
              <a:ext uri="{FF2B5EF4-FFF2-40B4-BE49-F238E27FC236}">
                <a16:creationId xmlns:a16="http://schemas.microsoft.com/office/drawing/2014/main" id="{89E88E57-2672-4CCF-9B45-4BD0A7FF649D}"/>
              </a:ext>
            </a:extLst>
          </p:cNvPr>
          <p:cNvSpPr>
            <a:spLocks noGrp="1"/>
          </p:cNvSpPr>
          <p:nvPr>
            <p:ph idx="1"/>
          </p:nvPr>
        </p:nvSpPr>
        <p:spPr/>
        <p:txBody>
          <a:bodyPr>
            <a:normAutofit fontScale="62500" lnSpcReduction="20000"/>
          </a:bodyPr>
          <a:lstStyle/>
          <a:p>
            <a:pPr algn="just">
              <a:lnSpc>
                <a:spcPct val="200000"/>
              </a:lnSpc>
            </a:pPr>
            <a:r>
              <a:rPr lang="en-US" dirty="0">
                <a:latin typeface="Times New Roman" panose="02020603050405020304" pitchFamily="18" charset="0"/>
                <a:cs typeface="Times New Roman" panose="02020603050405020304" pitchFamily="18" charset="0"/>
              </a:rPr>
              <a:t>It is a square and symmetric matrix in every row represents a variable, and all the columns represent the same variables as rows, consequently the quantity of rows same wide variety of columns. All diagonal factors are 1.</a:t>
            </a:r>
          </a:p>
          <a:p>
            <a:pPr algn="l">
              <a:lnSpc>
                <a:spcPct val="200000"/>
              </a:lnSpc>
            </a:pPr>
            <a:r>
              <a:rPr lang="en-US" b="0" i="0" dirty="0">
                <a:solidFill>
                  <a:srgbClr val="212121"/>
                </a:solidFill>
                <a:effectLst/>
                <a:latin typeface="Times New Roman" panose="02020603050405020304" pitchFamily="18" charset="0"/>
                <a:cs typeface="Times New Roman" panose="02020603050405020304" pitchFamily="18" charset="0"/>
              </a:rPr>
              <a:t>Duration(0.45) is highly and more positive corelated with n1_deposit.</a:t>
            </a:r>
          </a:p>
          <a:p>
            <a:pPr algn="l">
              <a:lnSpc>
                <a:spcPct val="200000"/>
              </a:lnSpc>
            </a:pPr>
            <a:r>
              <a:rPr lang="en-US" b="0" i="0" dirty="0">
                <a:solidFill>
                  <a:srgbClr val="212121"/>
                </a:solidFill>
                <a:effectLst/>
                <a:latin typeface="Times New Roman" panose="02020603050405020304" pitchFamily="18" charset="0"/>
                <a:cs typeface="Times New Roman" panose="02020603050405020304" pitchFamily="18" charset="0"/>
              </a:rPr>
              <a:t>"campaign" is the most negative correlated feature to n1_deposit</a:t>
            </a:r>
          </a:p>
          <a:p>
            <a:pPr algn="l">
              <a:lnSpc>
                <a:spcPct val="200000"/>
              </a:lnSpc>
            </a:pPr>
            <a:r>
              <a:rPr lang="en-US" b="0" i="0" dirty="0">
                <a:solidFill>
                  <a:srgbClr val="212121"/>
                </a:solidFill>
                <a:effectLst/>
                <a:latin typeface="Times New Roman" panose="02020603050405020304" pitchFamily="18" charset="0"/>
                <a:cs typeface="Times New Roman" panose="02020603050405020304" pitchFamily="18" charset="0"/>
              </a:rPr>
              <a:t>"n_jobs" and "n_material" and "n_education"are positive correlated to each other.</a:t>
            </a:r>
          </a:p>
          <a:p>
            <a:pPr algn="l">
              <a:lnSpc>
                <a:spcPct val="200000"/>
              </a:lnSpc>
            </a:pPr>
            <a:r>
              <a:rPr lang="en-US" dirty="0">
                <a:solidFill>
                  <a:srgbClr val="212121"/>
                </a:solidFill>
                <a:latin typeface="Times New Roman" panose="02020603050405020304" pitchFamily="18" charset="0"/>
                <a:cs typeface="Times New Roman" panose="02020603050405020304" pitchFamily="18" charset="0"/>
              </a:rPr>
              <a:t>No strong correlation has been observed between any of the variables.</a:t>
            </a:r>
            <a:endParaRPr lang="en-US" b="0" i="0" dirty="0">
              <a:solidFill>
                <a:srgbClr val="212121"/>
              </a:solidFill>
              <a:effectLst/>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0605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78273-1282-49FE-8D49-5265A5825BD5}"/>
              </a:ext>
            </a:extLst>
          </p:cNvPr>
          <p:cNvSpPr>
            <a:spLocks noGrp="1"/>
          </p:cNvSpPr>
          <p:nvPr>
            <p:ph type="title"/>
          </p:nvPr>
        </p:nvSpPr>
        <p:spPr/>
        <p:txBody>
          <a:bodyPr>
            <a:norm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Correlation between target variable and the other attribute</a:t>
            </a:r>
          </a:p>
        </p:txBody>
      </p:sp>
      <p:pic>
        <p:nvPicPr>
          <p:cNvPr id="5" name="Content Placeholder 4" descr="Chart&#10;&#10;Description automatically generated">
            <a:extLst>
              <a:ext uri="{FF2B5EF4-FFF2-40B4-BE49-F238E27FC236}">
                <a16:creationId xmlns:a16="http://schemas.microsoft.com/office/drawing/2014/main" id="{312FECA8-BBA6-4157-8FCA-9369DBDBB4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6375" y="1690688"/>
            <a:ext cx="8458200" cy="5376862"/>
          </a:xfrm>
        </p:spPr>
      </p:pic>
    </p:spTree>
    <p:extLst>
      <p:ext uri="{BB962C8B-B14F-4D97-AF65-F5344CB8AC3E}">
        <p14:creationId xmlns:p14="http://schemas.microsoft.com/office/powerpoint/2010/main" val="2749905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6DD89-C32A-485E-8758-7335896DACE2}"/>
              </a:ext>
            </a:extLst>
          </p:cNvPr>
          <p:cNvSpPr>
            <a:spLocks noGrp="1"/>
          </p:cNvSpPr>
          <p:nvPr>
            <p:ph type="title"/>
          </p:nvPr>
        </p:nvSpPr>
        <p:spPr>
          <a:xfrm>
            <a:off x="838200" y="365125"/>
            <a:ext cx="10515600" cy="3949700"/>
          </a:xfrm>
        </p:spPr>
        <p:txBody>
          <a:bodyPr>
            <a:normAutofit/>
          </a:bodyPr>
          <a:lstStyle/>
          <a:p>
            <a:pPr algn="ctr"/>
            <a:br>
              <a:rPr lang="en-IN" sz="5400" b="1" dirty="0">
                <a:solidFill>
                  <a:schemeClr val="accent1">
                    <a:lumMod val="75000"/>
                  </a:schemeClr>
                </a:solidFill>
                <a:latin typeface="Times New Roman" panose="02020603050405020304" pitchFamily="18" charset="0"/>
                <a:cs typeface="Times New Roman" panose="02020603050405020304" pitchFamily="18" charset="0"/>
              </a:rPr>
            </a:br>
            <a:r>
              <a:rPr lang="en-IN" sz="7200" b="1" dirty="0">
                <a:solidFill>
                  <a:schemeClr val="accent1">
                    <a:lumMod val="75000"/>
                  </a:schemeClr>
                </a:solidFill>
                <a:latin typeface="Times New Roman" panose="02020603050405020304" pitchFamily="18" charset="0"/>
                <a:cs typeface="Times New Roman" panose="02020603050405020304" pitchFamily="18" charset="0"/>
              </a:rPr>
              <a:t>Experimental Design</a:t>
            </a:r>
          </a:p>
        </p:txBody>
      </p:sp>
      <p:sp>
        <p:nvSpPr>
          <p:cNvPr id="3" name="Content Placeholder 2">
            <a:extLst>
              <a:ext uri="{FF2B5EF4-FFF2-40B4-BE49-F238E27FC236}">
                <a16:creationId xmlns:a16="http://schemas.microsoft.com/office/drawing/2014/main" id="{3CEC6795-04C0-41EF-B4DE-BD3DCEE59263}"/>
              </a:ext>
            </a:extLst>
          </p:cNvPr>
          <p:cNvSpPr>
            <a:spLocks noGrp="1"/>
          </p:cNvSpPr>
          <p:nvPr>
            <p:ph idx="1"/>
          </p:nvPr>
        </p:nvSpPr>
        <p:spPr/>
        <p:txBody>
          <a:bodyPr/>
          <a:lstStyle/>
          <a:p>
            <a:pPr marL="0" indent="0" algn="ctr">
              <a:buNone/>
            </a:pPr>
            <a:endParaRPr lang="en-IN" dirty="0"/>
          </a:p>
          <a:p>
            <a:pPr marL="0" indent="0" algn="ctr">
              <a:buNone/>
            </a:pPr>
            <a:endParaRPr lang="en-IN" dirty="0"/>
          </a:p>
        </p:txBody>
      </p:sp>
    </p:spTree>
    <p:extLst>
      <p:ext uri="{BB962C8B-B14F-4D97-AF65-F5344CB8AC3E}">
        <p14:creationId xmlns:p14="http://schemas.microsoft.com/office/powerpoint/2010/main" val="694083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045B-78F3-446D-8452-7572193ED6A3}"/>
              </a:ext>
            </a:extLst>
          </p:cNvPr>
          <p:cNvSpPr>
            <a:spLocks noGrp="1"/>
          </p:cNvSpPr>
          <p:nvPr>
            <p:ph type="title"/>
          </p:nvPr>
        </p:nvSpPr>
        <p:spPr/>
        <p:txBody>
          <a:bodyPr>
            <a:normAutofit/>
          </a:bodyPr>
          <a:lstStyle/>
          <a:p>
            <a:r>
              <a:rPr lang="en-IN" sz="6000" b="1" dirty="0">
                <a:solidFill>
                  <a:schemeClr val="accent1">
                    <a:lumMod val="75000"/>
                  </a:schemeClr>
                </a:solidFill>
                <a:latin typeface="Times New Roman" panose="02020603050405020304" pitchFamily="18" charset="0"/>
                <a:cs typeface="Times New Roman" panose="02020603050405020304" pitchFamily="18" charset="0"/>
              </a:rPr>
              <a:t>Treatment for imbalance</a:t>
            </a:r>
          </a:p>
        </p:txBody>
      </p:sp>
      <p:sp>
        <p:nvSpPr>
          <p:cNvPr id="3" name="Content Placeholder 2">
            <a:extLst>
              <a:ext uri="{FF2B5EF4-FFF2-40B4-BE49-F238E27FC236}">
                <a16:creationId xmlns:a16="http://schemas.microsoft.com/office/drawing/2014/main" id="{A9203DFF-8679-4E09-AB61-81C408A44857}"/>
              </a:ext>
            </a:extLst>
          </p:cNvPr>
          <p:cNvSpPr>
            <a:spLocks noGrp="1"/>
          </p:cNvSpPr>
          <p:nvPr>
            <p:ph idx="1"/>
          </p:nvPr>
        </p:nvSpPr>
        <p:spPr>
          <a:xfrm>
            <a:off x="838200" y="1844675"/>
            <a:ext cx="10515600" cy="4351338"/>
          </a:xfrm>
        </p:spPr>
        <p:txBody>
          <a:bodyPr>
            <a:normAutofit fontScale="92500" lnSpcReduction="20000"/>
          </a:bodyPr>
          <a:lstStyle/>
          <a:p>
            <a:pPr algn="just">
              <a:lnSpc>
                <a:spcPct val="200000"/>
              </a:lnSpc>
            </a:pPr>
            <a:r>
              <a:rPr lang="en-IN" sz="2600" dirty="0">
                <a:latin typeface="Times New Roman" panose="02020603050405020304" pitchFamily="18" charset="0"/>
                <a:cs typeface="Times New Roman" panose="02020603050405020304" pitchFamily="18" charset="0"/>
              </a:rPr>
              <a:t>To balance the target variable in the dataset , I used the Minority Oversampling approach.</a:t>
            </a:r>
          </a:p>
          <a:p>
            <a:pPr algn="just">
              <a:lnSpc>
                <a:spcPct val="200000"/>
              </a:lnSpc>
            </a:pPr>
            <a:r>
              <a:rPr lang="en-US" sz="2600" dirty="0">
                <a:latin typeface="Times New Roman" panose="02020603050405020304" pitchFamily="18" charset="0"/>
                <a:cs typeface="Times New Roman" panose="02020603050405020304" pitchFamily="18" charset="0"/>
              </a:rPr>
              <a:t>A huge number of humans contacted did now not want </a:t>
            </a:r>
            <a:r>
              <a:rPr lang="en-US" sz="2600">
                <a:latin typeface="Times New Roman" panose="02020603050405020304" pitchFamily="18" charset="0"/>
                <a:cs typeface="Times New Roman" panose="02020603050405020304" pitchFamily="18" charset="0"/>
              </a:rPr>
              <a:t>to subscribe </a:t>
            </a:r>
            <a:r>
              <a:rPr lang="en-US" sz="2600" dirty="0">
                <a:latin typeface="Times New Roman" panose="02020603050405020304" pitchFamily="18" charset="0"/>
                <a:cs typeface="Times New Roman" panose="02020603050405020304" pitchFamily="18" charset="0"/>
              </a:rPr>
              <a:t>service offered by the financial institution. Just the 3714 stated yes. This excessive difference shows an imbalanced class trouble. This issue might be dealt with the use of oversampling.</a:t>
            </a:r>
            <a:endParaRPr lang="en-IN" sz="2600" dirty="0">
              <a:latin typeface="Times New Roman" panose="02020603050405020304" pitchFamily="18" charset="0"/>
              <a:cs typeface="Times New Roman" panose="02020603050405020304" pitchFamily="18" charset="0"/>
            </a:endParaRPr>
          </a:p>
          <a:p>
            <a:pPr algn="just">
              <a:lnSpc>
                <a:spcPct val="20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11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8F0D-C074-4C0C-A17F-D8474B0E8E5F}"/>
              </a:ext>
            </a:extLst>
          </p:cNvPr>
          <p:cNvSpPr>
            <a:spLocks noGrp="1"/>
          </p:cNvSpPr>
          <p:nvPr>
            <p:ph type="title"/>
          </p:nvPr>
        </p:nvSpPr>
        <p:spPr/>
        <p:txBody>
          <a:bodyPr>
            <a:noAutofit/>
          </a:bodyPr>
          <a:lstStyle/>
          <a:p>
            <a:pPr algn="ctr"/>
            <a:br>
              <a:rPr lang="en-IN" sz="5400" b="1" dirty="0">
                <a:solidFill>
                  <a:schemeClr val="accent1">
                    <a:lumMod val="75000"/>
                  </a:schemeClr>
                </a:solidFill>
                <a:latin typeface="Times New Roman" panose="02020603050405020304" pitchFamily="18" charset="0"/>
                <a:cs typeface="Times New Roman" panose="02020603050405020304" pitchFamily="18" charset="0"/>
              </a:rPr>
            </a:br>
            <a:br>
              <a:rPr lang="en-IN" sz="5400" b="1" dirty="0">
                <a:solidFill>
                  <a:schemeClr val="accent1">
                    <a:lumMod val="75000"/>
                  </a:schemeClr>
                </a:solidFill>
                <a:latin typeface="Times New Roman" panose="02020603050405020304" pitchFamily="18" charset="0"/>
                <a:cs typeface="Times New Roman" panose="02020603050405020304" pitchFamily="18" charset="0"/>
              </a:rPr>
            </a:br>
            <a:br>
              <a:rPr lang="en-IN" sz="5400" b="1" dirty="0">
                <a:solidFill>
                  <a:schemeClr val="accent1">
                    <a:lumMod val="75000"/>
                  </a:schemeClr>
                </a:solidFill>
                <a:latin typeface="Times New Roman" panose="02020603050405020304" pitchFamily="18" charset="0"/>
                <a:cs typeface="Times New Roman" panose="02020603050405020304" pitchFamily="18" charset="0"/>
              </a:rPr>
            </a:br>
            <a:br>
              <a:rPr lang="en-IN" sz="5400" b="1" dirty="0">
                <a:solidFill>
                  <a:schemeClr val="accent1">
                    <a:lumMod val="75000"/>
                  </a:schemeClr>
                </a:solidFill>
                <a:latin typeface="Times New Roman" panose="02020603050405020304" pitchFamily="18" charset="0"/>
                <a:cs typeface="Times New Roman" panose="02020603050405020304" pitchFamily="18" charset="0"/>
              </a:rPr>
            </a:br>
            <a:br>
              <a:rPr lang="en-IN" sz="5400" b="1" dirty="0">
                <a:solidFill>
                  <a:schemeClr val="accent1">
                    <a:lumMod val="75000"/>
                  </a:schemeClr>
                </a:solidFill>
                <a:latin typeface="Times New Roman" panose="02020603050405020304" pitchFamily="18" charset="0"/>
                <a:cs typeface="Times New Roman" panose="02020603050405020304" pitchFamily="18" charset="0"/>
              </a:rPr>
            </a:br>
            <a:br>
              <a:rPr lang="en-IN" sz="5400" b="1" dirty="0">
                <a:solidFill>
                  <a:schemeClr val="accent1">
                    <a:lumMod val="75000"/>
                  </a:schemeClr>
                </a:solidFill>
                <a:latin typeface="Times New Roman" panose="02020603050405020304" pitchFamily="18" charset="0"/>
                <a:cs typeface="Times New Roman" panose="02020603050405020304" pitchFamily="18" charset="0"/>
              </a:rPr>
            </a:br>
            <a:r>
              <a:rPr lang="en-IN" sz="5400" b="1" dirty="0">
                <a:solidFill>
                  <a:schemeClr val="accent1">
                    <a:lumMod val="75000"/>
                  </a:schemeClr>
                </a:solidFill>
                <a:latin typeface="Times New Roman" panose="02020603050405020304" pitchFamily="18" charset="0"/>
                <a:cs typeface="Times New Roman" panose="02020603050405020304" pitchFamily="18" charset="0"/>
              </a:rPr>
              <a:t>Model Implementation </a:t>
            </a:r>
            <a:br>
              <a:rPr lang="en-IN" sz="5400" b="1" dirty="0">
                <a:solidFill>
                  <a:schemeClr val="accent1">
                    <a:lumMod val="75000"/>
                  </a:schemeClr>
                </a:solidFill>
                <a:latin typeface="Times New Roman" panose="02020603050405020304" pitchFamily="18" charset="0"/>
                <a:cs typeface="Times New Roman" panose="02020603050405020304" pitchFamily="18" charset="0"/>
              </a:rPr>
            </a:br>
            <a:r>
              <a:rPr lang="en-IN" sz="5400" b="1" dirty="0">
                <a:solidFill>
                  <a:schemeClr val="accent1">
                    <a:lumMod val="75000"/>
                  </a:schemeClr>
                </a:solidFill>
                <a:latin typeface="Times New Roman" panose="02020603050405020304" pitchFamily="18" charset="0"/>
                <a:cs typeface="Times New Roman" panose="02020603050405020304" pitchFamily="18" charset="0"/>
              </a:rPr>
              <a:t>and Evaluation</a:t>
            </a:r>
          </a:p>
        </p:txBody>
      </p:sp>
    </p:spTree>
    <p:extLst>
      <p:ext uri="{BB962C8B-B14F-4D97-AF65-F5344CB8AC3E}">
        <p14:creationId xmlns:p14="http://schemas.microsoft.com/office/powerpoint/2010/main" val="1498370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122A6A-3EC6-4E5E-BEA0-851763A63EB3}"/>
              </a:ext>
            </a:extLst>
          </p:cNvPr>
          <p:cNvSpPr>
            <a:spLocks noGrp="1"/>
          </p:cNvSpPr>
          <p:nvPr>
            <p:ph idx="1"/>
          </p:nvPr>
        </p:nvSpPr>
        <p:spPr>
          <a:xfrm>
            <a:off x="628650" y="530224"/>
            <a:ext cx="10515600" cy="5394325"/>
          </a:xfrm>
        </p:spPr>
        <p:txBody>
          <a:bodyPr>
            <a:normAutofit fontScale="70000" lnSpcReduction="20000"/>
          </a:bodyPr>
          <a:lstStyle/>
          <a:p>
            <a:pPr algn="just">
              <a:lnSpc>
                <a:spcPct val="200000"/>
              </a:lnSpc>
              <a:spcAft>
                <a:spcPts val="800"/>
              </a:spcAft>
            </a:pPr>
            <a:r>
              <a:rPr lang="en-IN" sz="19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In the modelling part there are four methods Logistic Regression, KNN, Naive Bayes, random forest that I have applied on my dataset.</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spcAft>
                <a:spcPts val="800"/>
              </a:spcAft>
            </a:pPr>
            <a:r>
              <a:rPr lang="en-IN" sz="19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Logistic Regression:  This model is supervised learning of classification algorithm. It is used to check the probability of target variable like team is winning or not.</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spcAft>
                <a:spcPts val="800"/>
              </a:spcAft>
            </a:pPr>
            <a:r>
              <a:rPr lang="en-IN" sz="19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KNN: The KNN stands for “K-Nearest Neighbour”. It is a supervised machine learning algorithm. </a:t>
            </a:r>
            <a:r>
              <a:rPr lang="en-IN" sz="1900" dirty="0">
                <a:solidFill>
                  <a:srgbClr val="212121"/>
                </a:solidFill>
                <a:latin typeface="Times New Roman" panose="02020603050405020304" pitchFamily="18" charset="0"/>
                <a:ea typeface="Calibri" panose="020F0502020204030204" pitchFamily="34" charset="0"/>
                <a:cs typeface="Times New Roman" panose="02020603050405020304" pitchFamily="18" charset="0"/>
              </a:rPr>
              <a:t>It is used to check the similarity of cat and dog.</a:t>
            </a:r>
            <a:r>
              <a:rPr lang="en-IN" sz="19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The algorithm can be used to solve both classification and regression problem statements. We create a one image of cat and dog then we differentiate either it is cat or dog.</a:t>
            </a:r>
          </a:p>
          <a:p>
            <a:pPr algn="just">
              <a:lnSpc>
                <a:spcPct val="200000"/>
              </a:lnSpc>
              <a:spcAft>
                <a:spcPts val="800"/>
              </a:spcAft>
            </a:pPr>
            <a:r>
              <a:rPr lang="en-IN" sz="19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Naive Bayes: </a:t>
            </a:r>
            <a:r>
              <a:rPr lang="en-IN" sz="19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Naive Bayes is </a:t>
            </a:r>
            <a:r>
              <a:rPr lang="en-IN" sz="19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 classification technique based on Bayes' Theorem with strong an assumption of independence among predictors. It is also called network model.</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spcAft>
                <a:spcPts val="800"/>
              </a:spcAft>
            </a:pPr>
            <a:r>
              <a:rPr lang="en-IN" sz="19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Random Forest: It is a Supervised Machine Learning Algorithm that is </a:t>
            </a:r>
            <a:r>
              <a:rPr lang="en-IN" sz="190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used commonly in </a:t>
            </a:r>
            <a:r>
              <a:rPr lang="en-IN" sz="19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Classification and Regression problems. It builds multiple decision trees on different samples and takes the majority  for classification and average in case of regression.</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20498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F27A-8683-4F4B-A7D5-E6933E36FD02}"/>
              </a:ext>
            </a:extLst>
          </p:cNvPr>
          <p:cNvSpPr>
            <a:spLocks noGrp="1"/>
          </p:cNvSpPr>
          <p:nvPr>
            <p:ph type="title"/>
          </p:nvPr>
        </p:nvSpPr>
        <p:spPr>
          <a:xfrm>
            <a:off x="838200" y="556995"/>
            <a:ext cx="10515600" cy="1133693"/>
          </a:xfrm>
        </p:spPr>
        <p:txBody>
          <a:bodyPr>
            <a:normAutofit/>
          </a:bodyPr>
          <a:lstStyle/>
          <a:p>
            <a:r>
              <a:rPr lang="en-IN" sz="5200" b="1">
                <a:latin typeface="Times New Roman" panose="02020603050405020304" pitchFamily="18" charset="0"/>
                <a:cs typeface="Times New Roman" panose="02020603050405020304" pitchFamily="18" charset="0"/>
              </a:rPr>
              <a:t>Accuracy Matrix</a:t>
            </a:r>
          </a:p>
        </p:txBody>
      </p:sp>
      <p:graphicFrame>
        <p:nvGraphicFramePr>
          <p:cNvPr id="4" name="Content Placeholder 3">
            <a:extLst>
              <a:ext uri="{FF2B5EF4-FFF2-40B4-BE49-F238E27FC236}">
                <a16:creationId xmlns:a16="http://schemas.microsoft.com/office/drawing/2014/main" id="{B3D460BC-DD9A-480A-AAFD-4C9BC3FD7DFB}"/>
              </a:ext>
            </a:extLst>
          </p:cNvPr>
          <p:cNvGraphicFramePr>
            <a:graphicFrameLocks noGrp="1"/>
          </p:cNvGraphicFramePr>
          <p:nvPr>
            <p:ph idx="1"/>
            <p:extLst>
              <p:ext uri="{D42A27DB-BD31-4B8C-83A1-F6EECF244321}">
                <p14:modId xmlns:p14="http://schemas.microsoft.com/office/powerpoint/2010/main" val="4032640774"/>
              </p:ext>
            </p:extLst>
          </p:nvPr>
        </p:nvGraphicFramePr>
        <p:xfrm>
          <a:off x="838200" y="2215752"/>
          <a:ext cx="10515601" cy="3571085"/>
        </p:xfrm>
        <a:graphic>
          <a:graphicData uri="http://schemas.openxmlformats.org/drawingml/2006/table">
            <a:tbl>
              <a:tblPr firstRow="1" firstCol="1" bandRow="1"/>
              <a:tblGrid>
                <a:gridCol w="2590666">
                  <a:extLst>
                    <a:ext uri="{9D8B030D-6E8A-4147-A177-3AD203B41FA5}">
                      <a16:colId xmlns:a16="http://schemas.microsoft.com/office/drawing/2014/main" val="2537177444"/>
                    </a:ext>
                  </a:extLst>
                </a:gridCol>
                <a:gridCol w="3503192">
                  <a:extLst>
                    <a:ext uri="{9D8B030D-6E8A-4147-A177-3AD203B41FA5}">
                      <a16:colId xmlns:a16="http://schemas.microsoft.com/office/drawing/2014/main" val="1116941889"/>
                    </a:ext>
                  </a:extLst>
                </a:gridCol>
                <a:gridCol w="4421743">
                  <a:extLst>
                    <a:ext uri="{9D8B030D-6E8A-4147-A177-3AD203B41FA5}">
                      <a16:colId xmlns:a16="http://schemas.microsoft.com/office/drawing/2014/main" val="1802240625"/>
                    </a:ext>
                  </a:extLst>
                </a:gridCol>
              </a:tblGrid>
              <a:tr h="714217">
                <a:tc>
                  <a:txBody>
                    <a:bodyPr/>
                    <a:lstStyle/>
                    <a:p>
                      <a:pPr algn="just" fontAlgn="b">
                        <a:lnSpc>
                          <a:spcPct val="200000"/>
                        </a:lnSpc>
                        <a:spcBef>
                          <a:spcPts val="0"/>
                        </a:spcBef>
                        <a:spcAft>
                          <a:spcPts val="800"/>
                        </a:spcAft>
                      </a:pPr>
                      <a:r>
                        <a:rPr lang="en-IN" sz="25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Column1</a:t>
                      </a:r>
                      <a:endParaRPr lang="en-IN" sz="3800" b="0" i="0" u="none" strike="noStrike">
                        <a:effectLst/>
                        <a:latin typeface="Arial" panose="020B0604020202020204" pitchFamily="34" charset="0"/>
                      </a:endParaRPr>
                    </a:p>
                  </a:txBody>
                  <a:tcPr marL="144774" marR="144774" marT="20107"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4472C4"/>
                    </a:solidFill>
                  </a:tcPr>
                </a:tc>
                <a:tc>
                  <a:txBody>
                    <a:bodyPr/>
                    <a:lstStyle/>
                    <a:p>
                      <a:pPr algn="just" fontAlgn="b">
                        <a:lnSpc>
                          <a:spcPct val="200000"/>
                        </a:lnSpc>
                        <a:spcBef>
                          <a:spcPts val="0"/>
                        </a:spcBef>
                        <a:spcAft>
                          <a:spcPts val="800"/>
                        </a:spcAft>
                      </a:pPr>
                      <a:r>
                        <a:rPr lang="en-IN" sz="25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Model</a:t>
                      </a:r>
                      <a:endParaRPr lang="en-IN" sz="3800" b="0" i="0" u="none" strike="noStrike">
                        <a:effectLst/>
                        <a:latin typeface="Arial" panose="020B0604020202020204" pitchFamily="34" charset="0"/>
                      </a:endParaRPr>
                    </a:p>
                  </a:txBody>
                  <a:tcPr marL="144774" marR="144774" marT="20107" marB="0" anchor="b">
                    <a:lnL>
                      <a:noFill/>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4472C4"/>
                    </a:solidFill>
                  </a:tcPr>
                </a:tc>
                <a:tc>
                  <a:txBody>
                    <a:bodyPr/>
                    <a:lstStyle/>
                    <a:p>
                      <a:pPr algn="just" fontAlgn="b">
                        <a:lnSpc>
                          <a:spcPct val="200000"/>
                        </a:lnSpc>
                        <a:spcBef>
                          <a:spcPts val="0"/>
                        </a:spcBef>
                        <a:spcAft>
                          <a:spcPts val="800"/>
                        </a:spcAft>
                      </a:pPr>
                      <a:r>
                        <a:rPr lang="en-IN" sz="25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Train_test_split</a:t>
                      </a:r>
                      <a:endParaRPr lang="en-IN" sz="3800" b="0" i="0" u="none" strike="noStrike">
                        <a:effectLst/>
                        <a:latin typeface="Arial" panose="020B0604020202020204" pitchFamily="34" charset="0"/>
                      </a:endParaRPr>
                    </a:p>
                  </a:txBody>
                  <a:tcPr marL="144774" marR="144774" marT="20107"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1035888493"/>
                  </a:ext>
                </a:extLst>
              </a:tr>
              <a:tr h="714217">
                <a:tc>
                  <a:txBody>
                    <a:bodyPr/>
                    <a:lstStyle/>
                    <a:p>
                      <a:pPr algn="just" fontAlgn="b">
                        <a:lnSpc>
                          <a:spcPct val="200000"/>
                        </a:lnSpc>
                        <a:spcBef>
                          <a:spcPts val="0"/>
                        </a:spcBef>
                        <a:spcAft>
                          <a:spcPts val="800"/>
                        </a:spcAft>
                      </a:pPr>
                      <a:r>
                        <a:rPr lang="en-IN" sz="25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IN" sz="3800" b="0" i="0" u="none" strike="noStrike">
                        <a:effectLst/>
                        <a:latin typeface="Arial" panose="020B0604020202020204" pitchFamily="34" charset="0"/>
                      </a:endParaRPr>
                    </a:p>
                  </a:txBody>
                  <a:tcPr marL="144774" marR="144774" marT="20107"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just" fontAlgn="b">
                        <a:lnSpc>
                          <a:spcPct val="200000"/>
                        </a:lnSpc>
                        <a:spcBef>
                          <a:spcPts val="0"/>
                        </a:spcBef>
                        <a:spcAft>
                          <a:spcPts val="800"/>
                        </a:spcAft>
                      </a:pPr>
                      <a:r>
                        <a:rPr lang="en-IN" sz="25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endParaRPr lang="en-IN" sz="3800" b="0" i="0" u="none" strike="noStrike">
                        <a:effectLst/>
                        <a:latin typeface="Arial" panose="020B0604020202020204" pitchFamily="34" charset="0"/>
                      </a:endParaRPr>
                    </a:p>
                  </a:txBody>
                  <a:tcPr marL="144774" marR="144774" marT="20107" marB="0" anchor="b">
                    <a:lnL>
                      <a:noFill/>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just" fontAlgn="b">
                        <a:lnSpc>
                          <a:spcPct val="200000"/>
                        </a:lnSpc>
                        <a:spcBef>
                          <a:spcPts val="0"/>
                        </a:spcBef>
                        <a:spcAft>
                          <a:spcPts val="800"/>
                        </a:spcAft>
                      </a:pPr>
                      <a:r>
                        <a:rPr lang="en-IN" sz="25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77.69483428</a:t>
                      </a:r>
                      <a:endParaRPr lang="en-IN" sz="3800" b="0" i="0" u="none" strike="noStrike">
                        <a:effectLst/>
                        <a:latin typeface="Arial" panose="020B0604020202020204" pitchFamily="34" charset="0"/>
                      </a:endParaRPr>
                    </a:p>
                  </a:txBody>
                  <a:tcPr marL="144774" marR="144774" marT="20107"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097737291"/>
                  </a:ext>
                </a:extLst>
              </a:tr>
              <a:tr h="714217">
                <a:tc>
                  <a:txBody>
                    <a:bodyPr/>
                    <a:lstStyle/>
                    <a:p>
                      <a:pPr algn="just" fontAlgn="b">
                        <a:lnSpc>
                          <a:spcPct val="200000"/>
                        </a:lnSpc>
                        <a:spcBef>
                          <a:spcPts val="0"/>
                        </a:spcBef>
                        <a:spcAft>
                          <a:spcPts val="800"/>
                        </a:spcAft>
                      </a:pPr>
                      <a:r>
                        <a:rPr lang="en-IN" sz="25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3800" b="0" i="0" u="none" strike="noStrike">
                        <a:effectLst/>
                        <a:latin typeface="Arial" panose="020B0604020202020204" pitchFamily="34" charset="0"/>
                      </a:endParaRPr>
                    </a:p>
                  </a:txBody>
                  <a:tcPr marL="144774" marR="144774" marT="20107"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algn="just" fontAlgn="b">
                        <a:lnSpc>
                          <a:spcPct val="200000"/>
                        </a:lnSpc>
                        <a:spcBef>
                          <a:spcPts val="0"/>
                        </a:spcBef>
                        <a:spcAft>
                          <a:spcPts val="800"/>
                        </a:spcAft>
                      </a:pPr>
                      <a:r>
                        <a:rPr lang="en-IN" sz="25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KNN</a:t>
                      </a:r>
                      <a:endParaRPr lang="en-IN" sz="3800" b="0" i="0" u="none" strike="noStrike">
                        <a:effectLst/>
                        <a:latin typeface="Arial" panose="020B0604020202020204" pitchFamily="34" charset="0"/>
                      </a:endParaRPr>
                    </a:p>
                  </a:txBody>
                  <a:tcPr marL="144774" marR="144774" marT="20107" marB="0" anchor="b">
                    <a:lnL>
                      <a:noFill/>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algn="just" fontAlgn="b">
                        <a:lnSpc>
                          <a:spcPct val="200000"/>
                        </a:lnSpc>
                        <a:spcBef>
                          <a:spcPts val="0"/>
                        </a:spcBef>
                        <a:spcAft>
                          <a:spcPts val="800"/>
                        </a:spcAft>
                      </a:pPr>
                      <a:r>
                        <a:rPr lang="en-IN" sz="25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76.29143028</a:t>
                      </a:r>
                      <a:endParaRPr lang="en-IN" sz="3800" b="0" i="0" u="none" strike="noStrike">
                        <a:effectLst/>
                        <a:latin typeface="Arial" panose="020B0604020202020204" pitchFamily="34" charset="0"/>
                      </a:endParaRPr>
                    </a:p>
                  </a:txBody>
                  <a:tcPr marL="144774" marR="144774" marT="20107"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93901341"/>
                  </a:ext>
                </a:extLst>
              </a:tr>
              <a:tr h="714217">
                <a:tc>
                  <a:txBody>
                    <a:bodyPr/>
                    <a:lstStyle/>
                    <a:p>
                      <a:pPr algn="just" fontAlgn="b">
                        <a:lnSpc>
                          <a:spcPct val="200000"/>
                        </a:lnSpc>
                        <a:spcBef>
                          <a:spcPts val="0"/>
                        </a:spcBef>
                        <a:spcAft>
                          <a:spcPts val="800"/>
                        </a:spcAft>
                      </a:pPr>
                      <a:r>
                        <a:rPr lang="en-IN" sz="25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3800" b="0" i="0" u="none" strike="noStrike">
                        <a:effectLst/>
                        <a:latin typeface="Arial" panose="020B0604020202020204" pitchFamily="34" charset="0"/>
                      </a:endParaRPr>
                    </a:p>
                  </a:txBody>
                  <a:tcPr marL="144774" marR="144774" marT="20107"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just" fontAlgn="b">
                        <a:lnSpc>
                          <a:spcPct val="200000"/>
                        </a:lnSpc>
                        <a:spcBef>
                          <a:spcPts val="0"/>
                        </a:spcBef>
                        <a:spcAft>
                          <a:spcPts val="800"/>
                        </a:spcAft>
                      </a:pPr>
                      <a:r>
                        <a:rPr lang="en-IN" sz="25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Naive Bayes</a:t>
                      </a:r>
                      <a:endParaRPr lang="en-IN" sz="3800" b="0" i="0" u="none" strike="noStrike">
                        <a:effectLst/>
                        <a:latin typeface="Arial" panose="020B0604020202020204" pitchFamily="34" charset="0"/>
                      </a:endParaRPr>
                    </a:p>
                  </a:txBody>
                  <a:tcPr marL="144774" marR="144774" marT="20107" marB="0" anchor="b">
                    <a:lnL>
                      <a:noFill/>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just" fontAlgn="b">
                        <a:lnSpc>
                          <a:spcPct val="200000"/>
                        </a:lnSpc>
                        <a:spcBef>
                          <a:spcPts val="0"/>
                        </a:spcBef>
                        <a:spcAft>
                          <a:spcPts val="800"/>
                        </a:spcAft>
                      </a:pPr>
                      <a:r>
                        <a:rPr lang="en-IN" sz="25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75.18662287</a:t>
                      </a:r>
                      <a:endParaRPr lang="en-IN" sz="3800" b="0" i="0" u="none" strike="noStrike">
                        <a:effectLst/>
                        <a:latin typeface="Arial" panose="020B0604020202020204" pitchFamily="34" charset="0"/>
                      </a:endParaRPr>
                    </a:p>
                  </a:txBody>
                  <a:tcPr marL="144774" marR="144774" marT="20107"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325722168"/>
                  </a:ext>
                </a:extLst>
              </a:tr>
              <a:tr h="714217">
                <a:tc>
                  <a:txBody>
                    <a:bodyPr/>
                    <a:lstStyle/>
                    <a:p>
                      <a:pPr algn="just" fontAlgn="b">
                        <a:lnSpc>
                          <a:spcPct val="200000"/>
                        </a:lnSpc>
                        <a:spcBef>
                          <a:spcPts val="0"/>
                        </a:spcBef>
                        <a:spcAft>
                          <a:spcPts val="800"/>
                        </a:spcAft>
                      </a:pPr>
                      <a:r>
                        <a:rPr lang="en-IN" sz="25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3800" b="0" i="0" u="none" strike="noStrike">
                        <a:effectLst/>
                        <a:latin typeface="Arial" panose="020B0604020202020204" pitchFamily="34" charset="0"/>
                      </a:endParaRPr>
                    </a:p>
                  </a:txBody>
                  <a:tcPr marL="144774" marR="144774" marT="20107" marB="0" anchor="b">
                    <a:lnL w="12700" cap="flat" cmpd="sng" algn="ctr">
                      <a:solidFill>
                        <a:srgbClr val="8EA9DB"/>
                      </a:solidFill>
                      <a:prstDash val="solid"/>
                      <a:round/>
                      <a:headEnd type="none" w="med" len="med"/>
                      <a:tailEnd type="none" w="med" len="med"/>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algn="just" fontAlgn="b">
                        <a:lnSpc>
                          <a:spcPct val="200000"/>
                        </a:lnSpc>
                        <a:spcBef>
                          <a:spcPts val="0"/>
                        </a:spcBef>
                        <a:spcAft>
                          <a:spcPts val="800"/>
                        </a:spcAft>
                      </a:pPr>
                      <a:r>
                        <a:rPr lang="en-IN" sz="25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Random Forest</a:t>
                      </a:r>
                      <a:endParaRPr lang="en-IN" sz="3800" b="0" i="0" u="none" strike="noStrike">
                        <a:effectLst/>
                        <a:latin typeface="Arial" panose="020B0604020202020204" pitchFamily="34" charset="0"/>
                      </a:endParaRPr>
                    </a:p>
                  </a:txBody>
                  <a:tcPr marL="144774" marR="144774" marT="20107" marB="0" anchor="b">
                    <a:lnL>
                      <a:noFill/>
                    </a:lnL>
                    <a:lnR>
                      <a:noFill/>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tc>
                  <a:txBody>
                    <a:bodyPr/>
                    <a:lstStyle/>
                    <a:p>
                      <a:pPr algn="just" fontAlgn="b">
                        <a:lnSpc>
                          <a:spcPct val="200000"/>
                        </a:lnSpc>
                        <a:spcBef>
                          <a:spcPts val="0"/>
                        </a:spcBef>
                        <a:spcAft>
                          <a:spcPts val="800"/>
                        </a:spcAft>
                      </a:pPr>
                      <a:r>
                        <a:rPr lang="en-IN" sz="2500" b="0"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81.45715139</a:t>
                      </a:r>
                      <a:endParaRPr lang="en-IN" sz="3800" b="0" i="0" u="none" strike="noStrike" dirty="0">
                        <a:effectLst/>
                        <a:latin typeface="Arial" panose="020B0604020202020204" pitchFamily="34" charset="0"/>
                      </a:endParaRPr>
                    </a:p>
                  </a:txBody>
                  <a:tcPr marL="144774" marR="144774" marT="20107" marB="0" anchor="b">
                    <a:lnL>
                      <a:noFill/>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071729158"/>
                  </a:ext>
                </a:extLst>
              </a:tr>
            </a:tbl>
          </a:graphicData>
        </a:graphic>
      </p:graphicFrame>
    </p:spTree>
    <p:extLst>
      <p:ext uri="{BB962C8B-B14F-4D97-AF65-F5344CB8AC3E}">
        <p14:creationId xmlns:p14="http://schemas.microsoft.com/office/powerpoint/2010/main" val="3404811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3B4B-51B9-4324-8D30-F2380F011307}"/>
              </a:ext>
            </a:extLst>
          </p:cNvPr>
          <p:cNvSpPr>
            <a:spLocks noGrp="1"/>
          </p:cNvSpPr>
          <p:nvPr>
            <p:ph type="title"/>
          </p:nvPr>
        </p:nvSpPr>
        <p:spPr/>
        <p:txBody>
          <a:bodyPr>
            <a:normAutofit/>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Confusion matrix corresponding to the optimal model(Random forest classifier)</a:t>
            </a:r>
          </a:p>
        </p:txBody>
      </p:sp>
      <p:pic>
        <p:nvPicPr>
          <p:cNvPr id="4" name="Content Placeholder 3" descr="Chart, treemap chart&#10;&#10;Description automatically generated">
            <a:extLst>
              <a:ext uri="{FF2B5EF4-FFF2-40B4-BE49-F238E27FC236}">
                <a16:creationId xmlns:a16="http://schemas.microsoft.com/office/drawing/2014/main" id="{B2B6853D-1068-4009-B93D-2F462E4ED6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5803" y="1597025"/>
            <a:ext cx="6216197" cy="4351338"/>
          </a:xfrm>
          <a:prstGeom prst="rect">
            <a:avLst/>
          </a:prstGeom>
        </p:spPr>
      </p:pic>
      <p:sp>
        <p:nvSpPr>
          <p:cNvPr id="5" name="Rectangle 4">
            <a:extLst>
              <a:ext uri="{FF2B5EF4-FFF2-40B4-BE49-F238E27FC236}">
                <a16:creationId xmlns:a16="http://schemas.microsoft.com/office/drawing/2014/main" id="{3C55B092-B150-4D71-A8DC-D3B76FC38B86}"/>
              </a:ext>
            </a:extLst>
          </p:cNvPr>
          <p:cNvSpPr/>
          <p:nvPr/>
        </p:nvSpPr>
        <p:spPr>
          <a:xfrm>
            <a:off x="962025" y="2967335"/>
            <a:ext cx="5013778" cy="3508653"/>
          </a:xfrm>
          <a:prstGeom prst="rect">
            <a:avLst/>
          </a:prstGeom>
          <a:noFill/>
        </p:spPr>
        <p:txBody>
          <a:bodyPr wrap="square" lIns="91440" tIns="45720" rIns="91440" bIns="45720">
            <a:spAutoFit/>
          </a:bodyPr>
          <a:lstStyle/>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It is a tabular summary of the number of correct and incorrect predictions made by a classifier. The actual values correspond to 0 and predicted is 0 is 43.12% is right and the actual value correspond to 0 and predicted correspond to 1 is false (9.85%)</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13360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1383-220B-4928-BD71-856C881B1BBF}"/>
              </a:ext>
            </a:extLst>
          </p:cNvPr>
          <p:cNvSpPr>
            <a:spLocks noGrp="1"/>
          </p:cNvSpPr>
          <p:nvPr>
            <p:ph type="title"/>
          </p:nvPr>
        </p:nvSpPr>
        <p:spPr>
          <a:xfrm>
            <a:off x="838200" y="346075"/>
            <a:ext cx="10515600" cy="1325563"/>
          </a:xfrm>
        </p:spPr>
        <p:txBody>
          <a:bodyPr>
            <a:normAutofit/>
          </a:bodyPr>
          <a:lstStyle/>
          <a:p>
            <a:r>
              <a:rPr lang="en-US" sz="4800" b="1" dirty="0">
                <a:solidFill>
                  <a:schemeClr val="accent1">
                    <a:lumMod val="50000"/>
                  </a:schemeClr>
                </a:solidFill>
              </a:rPr>
              <a:t>Abstract</a:t>
            </a:r>
            <a:endParaRPr lang="en-IN" sz="4800" b="1" dirty="0">
              <a:solidFill>
                <a:schemeClr val="accent1">
                  <a:lumMod val="50000"/>
                </a:schemeClr>
              </a:solidFill>
            </a:endParaRPr>
          </a:p>
        </p:txBody>
      </p:sp>
      <p:sp>
        <p:nvSpPr>
          <p:cNvPr id="3" name="Content Placeholder 2">
            <a:extLst>
              <a:ext uri="{FF2B5EF4-FFF2-40B4-BE49-F238E27FC236}">
                <a16:creationId xmlns:a16="http://schemas.microsoft.com/office/drawing/2014/main" id="{C398AB1B-58CA-4CF4-B1C7-F0E75D53C3F7}"/>
              </a:ext>
            </a:extLst>
          </p:cNvPr>
          <p:cNvSpPr>
            <a:spLocks noGrp="1"/>
          </p:cNvSpPr>
          <p:nvPr>
            <p:ph idx="1"/>
          </p:nvPr>
        </p:nvSpPr>
        <p:spPr>
          <a:xfrm>
            <a:off x="838200" y="1190626"/>
            <a:ext cx="10515600" cy="5667374"/>
          </a:xfrm>
        </p:spPr>
        <p:txBody>
          <a:bodyPr>
            <a:normAutofit fontScale="85000" lnSpcReduction="10000"/>
          </a:bodyPr>
          <a:lstStyle/>
          <a:p>
            <a:pPr algn="just">
              <a:lnSpc>
                <a:spcPct val="20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today’s world, where huge amount of data is generated in every field of day-to-day activities, banking sector is one of them. The dataset is originally collected from  Kaggle website. It contains customer information. This dataset contains 11163 records and 17 attribute. The dataset has two types of prediction either Yes or No. There are 16 input feature and 1 output. </a:t>
            </a:r>
            <a:r>
              <a:rPr lang="en-IN" sz="2000" dirty="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The facts are associated with the direct advertising and marketing campaigns of a Portuguese banking institution. The marketing campaigns have been primarily based on telephone calls. Often, a couple of contact to the identical client was required, in order to access if the product would be or now not subscribed by means of the customer or no longer. Term deposits are a major source of income for a bank. A term deposit is a coin’s investment held at a financial organization. Your money is invested for an agreed rate of interest over a hard and fast amount of time, or time period.. Hence, it's far important to become aware of the customers maximum probable to convert beforehand so they can be mainly target via calls.</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The data is related to direct marketing campaigns (phone calls) of a Portuguese banking organization. </a:t>
            </a:r>
            <a:endParaRPr lang="en-IN" dirty="0"/>
          </a:p>
        </p:txBody>
      </p:sp>
    </p:spTree>
    <p:extLst>
      <p:ext uri="{BB962C8B-B14F-4D97-AF65-F5344CB8AC3E}">
        <p14:creationId xmlns:p14="http://schemas.microsoft.com/office/powerpoint/2010/main" val="775387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88D4-43B3-4CDA-9094-2108A084B2AC}"/>
              </a:ext>
            </a:extLst>
          </p:cNvPr>
          <p:cNvSpPr>
            <a:spLocks noGrp="1"/>
          </p:cNvSpPr>
          <p:nvPr>
            <p:ph type="title"/>
          </p:nvPr>
        </p:nvSpPr>
        <p:spPr/>
        <p:txBody>
          <a:bodyPr/>
          <a:lstStyle/>
          <a:p>
            <a:r>
              <a:rPr lang="en-IN" b="1">
                <a:solidFill>
                  <a:schemeClr val="accent1">
                    <a:lumMod val="75000"/>
                  </a:schemeClr>
                </a:solidFill>
                <a:latin typeface="Times New Roman" panose="02020603050405020304" pitchFamily="18" charset="0"/>
                <a:cs typeface="Times New Roman" panose="02020603050405020304" pitchFamily="18" charset="0"/>
              </a:rPr>
              <a:t>ROC curve corresponding of the optimal model(RFC)</a:t>
            </a:r>
            <a:endParaRPr lang="en-IN"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Content Placeholder 3" descr="Chart, line chart, scatter chart&#10;&#10;Description automatically generated">
            <a:extLst>
              <a:ext uri="{FF2B5EF4-FFF2-40B4-BE49-F238E27FC236}">
                <a16:creationId xmlns:a16="http://schemas.microsoft.com/office/drawing/2014/main" id="{83E6674E-BB83-4665-A888-F262FCCEC7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647497" y="1377950"/>
            <a:ext cx="5221605" cy="4351338"/>
          </a:xfrm>
          <a:prstGeom prst="rect">
            <a:avLst/>
          </a:prstGeom>
          <a:noFill/>
          <a:ln>
            <a:noFill/>
          </a:ln>
        </p:spPr>
      </p:pic>
      <p:sp>
        <p:nvSpPr>
          <p:cNvPr id="6" name="Rectangle 5">
            <a:extLst>
              <a:ext uri="{FF2B5EF4-FFF2-40B4-BE49-F238E27FC236}">
                <a16:creationId xmlns:a16="http://schemas.microsoft.com/office/drawing/2014/main" id="{DDF891D8-85D5-4A07-B7B8-AADA16B86D1B}"/>
              </a:ext>
            </a:extLst>
          </p:cNvPr>
          <p:cNvSpPr/>
          <p:nvPr/>
        </p:nvSpPr>
        <p:spPr>
          <a:xfrm>
            <a:off x="741998" y="2967335"/>
            <a:ext cx="5221605" cy="2646878"/>
          </a:xfrm>
          <a:prstGeom prst="rect">
            <a:avLst/>
          </a:prstGeom>
          <a:noFill/>
        </p:spPr>
        <p:txBody>
          <a:bodyPr wrap="square" lIns="91440" tIns="45720" rIns="91440" bIns="45720">
            <a:spAutoFit/>
          </a:bodyPr>
          <a:lstStyle/>
          <a:p>
            <a:pPr algn="just"/>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Receiver operating characteristic - it is metric to evaluate classifier output quality. The </a:t>
            </a:r>
            <a:r>
              <a:rPr lang="en-IN"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AUC</a:t>
            </a: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is 0.89. The area under curve is right</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61114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72545-5414-4F98-B203-F1AA9EAADEB1}"/>
              </a:ext>
            </a:extLst>
          </p:cNvPr>
          <p:cNvSpPr>
            <a:spLocks noGrp="1"/>
          </p:cNvSpPr>
          <p:nvPr>
            <p:ph type="title"/>
          </p:nvPr>
        </p:nvSpPr>
        <p:spPr/>
        <p:txBody>
          <a:bodyPr>
            <a:normAutofit fontScale="90000"/>
          </a:bodyPr>
          <a:lstStyle/>
          <a:p>
            <a:r>
              <a:rPr lang="en-IN" sz="4800" b="1"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Classification Report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graphicFrame>
        <p:nvGraphicFramePr>
          <p:cNvPr id="4" name="Content Placeholder 3">
            <a:extLst>
              <a:ext uri="{FF2B5EF4-FFF2-40B4-BE49-F238E27FC236}">
                <a16:creationId xmlns:a16="http://schemas.microsoft.com/office/drawing/2014/main" id="{99D73CEE-09FD-46EF-B7FF-BC85FE56EC77}"/>
              </a:ext>
            </a:extLst>
          </p:cNvPr>
          <p:cNvGraphicFramePr>
            <a:graphicFrameLocks noGrp="1"/>
          </p:cNvGraphicFramePr>
          <p:nvPr>
            <p:ph idx="1"/>
            <p:extLst>
              <p:ext uri="{D42A27DB-BD31-4B8C-83A1-F6EECF244321}">
                <p14:modId xmlns:p14="http://schemas.microsoft.com/office/powerpoint/2010/main" val="2854590968"/>
              </p:ext>
            </p:extLst>
          </p:nvPr>
        </p:nvGraphicFramePr>
        <p:xfrm>
          <a:off x="6096000" y="1574801"/>
          <a:ext cx="5257800" cy="2823989"/>
        </p:xfrm>
        <a:graphic>
          <a:graphicData uri="http://schemas.openxmlformats.org/drawingml/2006/table">
            <a:tbl>
              <a:tblPr firstRow="1" firstCol="1" bandRow="1">
                <a:tableStyleId>{5C22544A-7EE6-4342-B048-85BDC9FD1C3A}</a:tableStyleId>
              </a:tblPr>
              <a:tblGrid>
                <a:gridCol w="1003277">
                  <a:extLst>
                    <a:ext uri="{9D8B030D-6E8A-4147-A177-3AD203B41FA5}">
                      <a16:colId xmlns:a16="http://schemas.microsoft.com/office/drawing/2014/main" val="941440784"/>
                    </a:ext>
                  </a:extLst>
                </a:gridCol>
                <a:gridCol w="1191392">
                  <a:extLst>
                    <a:ext uri="{9D8B030D-6E8A-4147-A177-3AD203B41FA5}">
                      <a16:colId xmlns:a16="http://schemas.microsoft.com/office/drawing/2014/main" val="2276857153"/>
                    </a:ext>
                  </a:extLst>
                </a:gridCol>
                <a:gridCol w="1003277">
                  <a:extLst>
                    <a:ext uri="{9D8B030D-6E8A-4147-A177-3AD203B41FA5}">
                      <a16:colId xmlns:a16="http://schemas.microsoft.com/office/drawing/2014/main" val="1163194888"/>
                    </a:ext>
                  </a:extLst>
                </a:gridCol>
                <a:gridCol w="1086884">
                  <a:extLst>
                    <a:ext uri="{9D8B030D-6E8A-4147-A177-3AD203B41FA5}">
                      <a16:colId xmlns:a16="http://schemas.microsoft.com/office/drawing/2014/main" val="978832520"/>
                    </a:ext>
                  </a:extLst>
                </a:gridCol>
                <a:gridCol w="972970">
                  <a:extLst>
                    <a:ext uri="{9D8B030D-6E8A-4147-A177-3AD203B41FA5}">
                      <a16:colId xmlns:a16="http://schemas.microsoft.com/office/drawing/2014/main" val="143553659"/>
                    </a:ext>
                  </a:extLst>
                </a:gridCol>
              </a:tblGrid>
              <a:tr h="575555">
                <a:tc>
                  <a:txBody>
                    <a:bodyPr/>
                    <a:lstStyle/>
                    <a:p>
                      <a:pPr algn="just">
                        <a:lnSpc>
                          <a:spcPct val="200000"/>
                        </a:lnSpc>
                        <a:spcAft>
                          <a:spcPts val="800"/>
                        </a:spcAft>
                      </a:pPr>
                      <a:r>
                        <a:rPr lang="en-IN" sz="1200">
                          <a:effectLst/>
                        </a:rPr>
                        <a:t>Column1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a:effectLst/>
                        </a:rPr>
                        <a:t>precision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a:effectLst/>
                        </a:rPr>
                        <a:t>recall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a:effectLst/>
                        </a:rPr>
                        <a:t>f1 score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a:effectLst/>
                        </a:rPr>
                        <a:t>support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32909714"/>
                  </a:ext>
                </a:extLst>
              </a:tr>
              <a:tr h="907169">
                <a:tc>
                  <a:txBody>
                    <a:bodyPr/>
                    <a:lstStyle/>
                    <a:p>
                      <a:pPr algn="just">
                        <a:lnSpc>
                          <a:spcPct val="200000"/>
                        </a:lnSpc>
                        <a:spcAft>
                          <a:spcPts val="800"/>
                        </a:spcAft>
                      </a:pPr>
                      <a:r>
                        <a:rPr lang="en-IN" sz="12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a:effectLst/>
                        </a:rPr>
                        <a:t>0.82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dirty="0">
                          <a:effectLst/>
                        </a:rPr>
                        <a:t>0.83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a:effectLst/>
                        </a:rPr>
                        <a:t>0.83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a:effectLst/>
                        </a:rPr>
                        <a:t>1774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70964181"/>
                  </a:ext>
                </a:extLst>
              </a:tr>
              <a:tr h="1341265">
                <a:tc>
                  <a:txBody>
                    <a:bodyPr/>
                    <a:lstStyle/>
                    <a:p>
                      <a:pPr algn="just">
                        <a:lnSpc>
                          <a:spcPct val="200000"/>
                        </a:lnSpc>
                        <a:spcAft>
                          <a:spcPts val="800"/>
                        </a:spcAft>
                      </a:pPr>
                      <a:r>
                        <a:rPr lang="en-IN" sz="12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a:effectLst/>
                        </a:rPr>
                        <a:t>0.81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a:effectLst/>
                        </a:rPr>
                        <a:t>0.81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a:effectLst/>
                        </a:rPr>
                        <a:t>0.81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just">
                        <a:lnSpc>
                          <a:spcPct val="200000"/>
                        </a:lnSpc>
                        <a:spcAft>
                          <a:spcPts val="800"/>
                        </a:spcAft>
                      </a:pPr>
                      <a:r>
                        <a:rPr lang="en-IN" sz="1200" dirty="0">
                          <a:effectLst/>
                        </a:rPr>
                        <a:t>1575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38850451"/>
                  </a:ext>
                </a:extLst>
              </a:tr>
            </a:tbl>
          </a:graphicData>
        </a:graphic>
      </p:graphicFrame>
      <p:sp>
        <p:nvSpPr>
          <p:cNvPr id="5" name="Rectangle 4">
            <a:extLst>
              <a:ext uri="{FF2B5EF4-FFF2-40B4-BE49-F238E27FC236}">
                <a16:creationId xmlns:a16="http://schemas.microsoft.com/office/drawing/2014/main" id="{1CAFB896-8D59-4E5B-AF5C-58555851D948}"/>
              </a:ext>
            </a:extLst>
          </p:cNvPr>
          <p:cNvSpPr/>
          <p:nvPr/>
        </p:nvSpPr>
        <p:spPr>
          <a:xfrm>
            <a:off x="82675" y="1574801"/>
            <a:ext cx="5879976" cy="5027017"/>
          </a:xfrm>
          <a:prstGeom prst="rect">
            <a:avLst/>
          </a:prstGeom>
          <a:noFill/>
        </p:spPr>
        <p:txBody>
          <a:bodyPr wrap="square" lIns="91440" tIns="45720" rIns="91440" bIns="45720">
            <a:spAutoFit/>
          </a:bodyPr>
          <a:lstStyle/>
          <a:p>
            <a:pPr algn="just">
              <a:lnSpc>
                <a:spcPct val="200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Precision = how many predicted values is right is 0.82</a:t>
            </a:r>
          </a:p>
          <a:p>
            <a:pPr algn="just">
              <a:lnSpc>
                <a:spcPct val="200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Recall= how many actual values is right is 0.83</a:t>
            </a:r>
          </a:p>
          <a:p>
            <a:pPr algn="just">
              <a:lnSpc>
                <a:spcPct val="200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F1 score = It is positive class in binary classification or weighted average of the f1scores of each class for the multiclass task.</a:t>
            </a:r>
          </a:p>
          <a:p>
            <a:pPr algn="just">
              <a:lnSpc>
                <a:spcPct val="200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Support = It is occurrence class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15751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F5FC-B45F-48CD-B1AC-91982751A16C}"/>
              </a:ext>
            </a:extLst>
          </p:cNvPr>
          <p:cNvSpPr>
            <a:spLocks noGrp="1"/>
          </p:cNvSpPr>
          <p:nvPr>
            <p:ph type="title"/>
          </p:nvPr>
        </p:nvSpPr>
        <p:spPr/>
        <p:txBody>
          <a:bodyPr>
            <a:noAutofit/>
          </a:bodyPr>
          <a:lstStyle/>
          <a:p>
            <a:pPr algn="ctr"/>
            <a:br>
              <a:rPr lang="en-IN" sz="9600" b="1" dirty="0">
                <a:solidFill>
                  <a:schemeClr val="accent1">
                    <a:lumMod val="50000"/>
                  </a:schemeClr>
                </a:solidFill>
                <a:latin typeface="Times New Roman" panose="02020603050405020304" pitchFamily="18" charset="0"/>
                <a:cs typeface="Times New Roman" panose="02020603050405020304" pitchFamily="18" charset="0"/>
              </a:rPr>
            </a:br>
            <a:br>
              <a:rPr lang="en-IN" sz="9600" b="1" dirty="0">
                <a:solidFill>
                  <a:schemeClr val="accent1">
                    <a:lumMod val="50000"/>
                  </a:schemeClr>
                </a:solidFill>
                <a:latin typeface="Times New Roman" panose="02020603050405020304" pitchFamily="18" charset="0"/>
                <a:cs typeface="Times New Roman" panose="02020603050405020304" pitchFamily="18" charset="0"/>
              </a:rPr>
            </a:br>
            <a:br>
              <a:rPr lang="en-IN" sz="9600" b="1" dirty="0">
                <a:solidFill>
                  <a:schemeClr val="accent1">
                    <a:lumMod val="50000"/>
                  </a:schemeClr>
                </a:solidFill>
                <a:latin typeface="Times New Roman" panose="02020603050405020304" pitchFamily="18" charset="0"/>
                <a:cs typeface="Times New Roman" panose="02020603050405020304" pitchFamily="18" charset="0"/>
              </a:rPr>
            </a:br>
            <a:r>
              <a:rPr lang="en-IN" sz="9600" b="1" dirty="0">
                <a:solidFill>
                  <a:schemeClr val="accent1">
                    <a:lumMod val="50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16229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9697E-D226-4F05-AF9F-92F43AA9B65A}"/>
              </a:ext>
            </a:extLst>
          </p:cNvPr>
          <p:cNvSpPr>
            <a:spLocks noGrp="1"/>
          </p:cNvSpPr>
          <p:nvPr>
            <p:ph idx="1"/>
          </p:nvPr>
        </p:nvSpPr>
        <p:spPr>
          <a:xfrm>
            <a:off x="619125" y="558799"/>
            <a:ext cx="10515600" cy="6022975"/>
          </a:xfrm>
        </p:spPr>
        <p:txBody>
          <a:bodyPr>
            <a:normAutofit fontScale="77500" lnSpcReduction="20000"/>
          </a:bodyPr>
          <a:lstStyle/>
          <a:p>
            <a:pPr marL="0" indent="0" algn="just">
              <a:lnSpc>
                <a:spcPct val="200000"/>
              </a:lnSpc>
              <a:buNone/>
            </a:pPr>
            <a:r>
              <a:rPr lang="en-IN" dirty="0">
                <a:effectLst/>
                <a:latin typeface="Times New Roman" panose="02020603050405020304" pitchFamily="18" charset="0"/>
                <a:ea typeface="Calibri" panose="020F0502020204030204" pitchFamily="34" charset="0"/>
                <a:cs typeface="Times New Roman" panose="02020603050405020304" pitchFamily="18" charset="0"/>
              </a:rPr>
              <a:t>In banking dataset big quantity of statistics is generated continuously and this information can be used to extract significant records. The bank dataset is used for term deposit prediction. It contains purchaser information. The dataset has styles of prediction both Yes or No. There are 16 input function and 1 output. After imposing (Supervised set of rules) Random Forest used for classification reason, the algorithm offers 81% accuracy for dataset by means of measuring accuracy, precision, recall, f1-score, support. The main goal of this work to predict whether a customer will subscribe to a time period deposit. The paintings on this paper have used financial institution dataset from Kaggle internet site to make classification. After implementing, the result acquired become best.</a:t>
            </a:r>
          </a:p>
          <a:p>
            <a:endParaRPr lang="en-IN" dirty="0"/>
          </a:p>
        </p:txBody>
      </p:sp>
    </p:spTree>
    <p:extLst>
      <p:ext uri="{BB962C8B-B14F-4D97-AF65-F5344CB8AC3E}">
        <p14:creationId xmlns:p14="http://schemas.microsoft.com/office/powerpoint/2010/main" val="2399653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403F-B173-418B-B025-79C9BA4F3516}"/>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Recommendations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31B3C9-5C05-4177-982F-A60A66BCCAD6}"/>
              </a:ext>
            </a:extLst>
          </p:cNvPr>
          <p:cNvSpPr>
            <a:spLocks noGrp="1"/>
          </p:cNvSpPr>
          <p:nvPr>
            <p:ph idx="1"/>
          </p:nvPr>
        </p:nvSpPr>
        <p:spPr/>
        <p:txBody>
          <a:bodyPr/>
          <a:lstStyle/>
          <a:p>
            <a:pPr algn="just"/>
            <a:r>
              <a:rPr lang="en-US" sz="3600" dirty="0">
                <a:latin typeface="Times New Roman" panose="02020603050405020304" pitchFamily="18" charset="0"/>
                <a:cs typeface="Times New Roman" panose="02020603050405020304" pitchFamily="18" charset="0"/>
              </a:rPr>
              <a:t>This dataset is all about the banking in </a:t>
            </a:r>
            <a:r>
              <a:rPr lang="en-IN" sz="3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Portuguese banking institution.  If someone want to make proje</a:t>
            </a:r>
            <a:r>
              <a:rPr lang="en-IN" sz="3600" dirty="0">
                <a:latin typeface="Times New Roman" panose="02020603050405020304" pitchFamily="18" charset="0"/>
                <a:ea typeface="Times New Roman" panose="02020603050405020304" pitchFamily="18" charset="0"/>
                <a:cs typeface="Times New Roman" panose="02020603050405020304" pitchFamily="18" charset="0"/>
              </a:rPr>
              <a:t>ct on this dataset. This is the best dataset because it give all the information like customers performance, clients details, loans, campaign.  </a:t>
            </a:r>
            <a:endParaRPr lang="en-IN" sz="3600" dirty="0"/>
          </a:p>
          <a:p>
            <a:endParaRPr lang="en-IN" dirty="0"/>
          </a:p>
        </p:txBody>
      </p:sp>
    </p:spTree>
    <p:extLst>
      <p:ext uri="{BB962C8B-B14F-4D97-AF65-F5344CB8AC3E}">
        <p14:creationId xmlns:p14="http://schemas.microsoft.com/office/powerpoint/2010/main" val="2904446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2" name="Picture 21" descr="Calculator, pen, compass, money and a paper with graphs printed on it">
            <a:extLst>
              <a:ext uri="{FF2B5EF4-FFF2-40B4-BE49-F238E27FC236}">
                <a16:creationId xmlns:a16="http://schemas.microsoft.com/office/drawing/2014/main" id="{E33A00DF-A614-031F-1C88-C1E8C4C3DC22}"/>
              </a:ext>
            </a:extLst>
          </p:cNvPr>
          <p:cNvPicPr>
            <a:picLocks noChangeAspect="1"/>
          </p:cNvPicPr>
          <p:nvPr/>
        </p:nvPicPr>
        <p:blipFill rotWithShape="1">
          <a:blip r:embed="rId2"/>
          <a:srcRect r="-1" b="6615"/>
          <a:stretch/>
        </p:blipFill>
        <p:spPr>
          <a:xfrm>
            <a:off x="20" y="10"/>
            <a:ext cx="12188932" cy="6857990"/>
          </a:xfrm>
          <a:prstGeom prst="rect">
            <a:avLst/>
          </a:prstGeom>
        </p:spPr>
      </p:pic>
      <p:sp>
        <p:nvSpPr>
          <p:cNvPr id="37" name="Freeform: Shape 3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FCBFBCC-6ED0-412C-8644-791BC508CB14}"/>
              </a:ext>
            </a:extLst>
          </p:cNvPr>
          <p:cNvSpPr>
            <a:spLocks noGrp="1"/>
          </p:cNvSpPr>
          <p:nvPr>
            <p:ph idx="1"/>
          </p:nvPr>
        </p:nvSpPr>
        <p:spPr>
          <a:xfrm>
            <a:off x="618063" y="4856921"/>
            <a:ext cx="9565028" cy="1249240"/>
          </a:xfrm>
        </p:spPr>
        <p:txBody>
          <a:bodyPr>
            <a:normAutofit fontScale="85000" lnSpcReduction="20000"/>
          </a:bodyPr>
          <a:lstStyle/>
          <a:p>
            <a:pPr marL="0" indent="0">
              <a:buNone/>
            </a:pPr>
            <a:endParaRPr lang="en-IN" sz="1800" b="1" dirty="0">
              <a:latin typeface="Times New Roman" panose="02020603050405020304" pitchFamily="18" charset="0"/>
              <a:cs typeface="Times New Roman" panose="02020603050405020304" pitchFamily="18" charset="0"/>
            </a:endParaRPr>
          </a:p>
          <a:p>
            <a:pPr marL="0" indent="0">
              <a:buNone/>
            </a:pPr>
            <a:r>
              <a:rPr lang="en-IN" sz="88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03446636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5B38-C24E-4F90-8E5E-BCF12DD0BD40}"/>
              </a:ext>
            </a:extLst>
          </p:cNvPr>
          <p:cNvSpPr>
            <a:spLocks noGrp="1"/>
          </p:cNvSpPr>
          <p:nvPr>
            <p:ph type="title"/>
          </p:nvPr>
        </p:nvSpPr>
        <p:spPr/>
        <p:txBody>
          <a:bodyPr>
            <a:normAutofit/>
          </a:bodyPr>
          <a:lstStyle/>
          <a:p>
            <a:r>
              <a:rPr lang="en-US" sz="4000" b="1" dirty="0">
                <a:solidFill>
                  <a:schemeClr val="accent1">
                    <a:lumMod val="50000"/>
                  </a:schemeClr>
                </a:solidFill>
              </a:rPr>
              <a:t>Research Question</a:t>
            </a:r>
            <a:endParaRPr lang="en-IN" sz="4000" b="1" dirty="0">
              <a:solidFill>
                <a:schemeClr val="accent1">
                  <a:lumMod val="50000"/>
                </a:schemeClr>
              </a:solidFill>
            </a:endParaRPr>
          </a:p>
        </p:txBody>
      </p:sp>
      <p:sp>
        <p:nvSpPr>
          <p:cNvPr id="3" name="Content Placeholder 2">
            <a:extLst>
              <a:ext uri="{FF2B5EF4-FFF2-40B4-BE49-F238E27FC236}">
                <a16:creationId xmlns:a16="http://schemas.microsoft.com/office/drawing/2014/main" id="{8914CCEB-FC20-4CA8-8E3A-75DFDA3A42C8}"/>
              </a:ext>
            </a:extLst>
          </p:cNvPr>
          <p:cNvSpPr>
            <a:spLocks noGrp="1"/>
          </p:cNvSpPr>
          <p:nvPr>
            <p:ph idx="1"/>
          </p:nvPr>
        </p:nvSpPr>
        <p:spPr/>
        <p:txBody>
          <a:bodyPr/>
          <a:lstStyle/>
          <a:p>
            <a:pPr algn="just">
              <a:lnSpc>
                <a:spcPct val="20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Question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 To cumulate that how many customers taking loan according to their education level?</a:t>
            </a:r>
          </a:p>
          <a:p>
            <a:pPr algn="just">
              <a:lnSpc>
                <a:spcPct val="200000"/>
              </a:lnSpc>
              <a:spcBef>
                <a:spcPts val="200"/>
              </a:spcBef>
            </a:pPr>
            <a:r>
              <a:rPr lang="en-IN" sz="1800" i="0" dirty="0">
                <a:effectLst/>
                <a:latin typeface="Times New Roman" panose="02020603050405020304" pitchFamily="18" charset="0"/>
                <a:ea typeface="Times New Roman" panose="02020603050405020304" pitchFamily="18" charset="0"/>
                <a:cs typeface="Times New Roman" panose="02020603050405020304" pitchFamily="18" charset="0"/>
              </a:rPr>
              <a:t>Question2</a:t>
            </a:r>
            <a:r>
              <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Roboto" panose="02000000000000000000" pitchFamily="2" charset="0"/>
                <a:cs typeface="Times New Roman" panose="02020603050405020304" pitchFamily="18" charset="0"/>
              </a:rPr>
              <a:t>How many customers taking house loan from the bank ?</a:t>
            </a:r>
            <a:endParaRPr lang="en-IN" sz="18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200000"/>
              </a:lnSpc>
              <a:spcBef>
                <a:spcPts val="200"/>
              </a:spcBef>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Question 3. Use Box Plot to compare the age of customers for the top 5 of the most common employment forms .</a:t>
            </a:r>
          </a:p>
          <a:p>
            <a:pPr algn="just">
              <a:lnSpc>
                <a:spcPct val="200000"/>
              </a:lnSpc>
              <a:spcBef>
                <a:spcPts val="600"/>
              </a:spcBef>
              <a:spcAft>
                <a:spcPts val="6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Question 4. To calculate which month customer deposit maximum amount of money?</a:t>
            </a:r>
          </a:p>
          <a:p>
            <a:endParaRPr lang="en-IN" dirty="0"/>
          </a:p>
        </p:txBody>
      </p:sp>
    </p:spTree>
    <p:extLst>
      <p:ext uri="{BB962C8B-B14F-4D97-AF65-F5344CB8AC3E}">
        <p14:creationId xmlns:p14="http://schemas.microsoft.com/office/powerpoint/2010/main" val="187507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8D35-4F51-44C9-B1E1-8607AAD2D80C}"/>
              </a:ext>
            </a:extLst>
          </p:cNvPr>
          <p:cNvSpPr>
            <a:spLocks noGrp="1"/>
          </p:cNvSpPr>
          <p:nvPr>
            <p:ph type="title"/>
          </p:nvPr>
        </p:nvSpPr>
        <p:spPr/>
        <p:txBody>
          <a:bodyPr>
            <a:normAutofit fontScale="90000"/>
          </a:bodyPr>
          <a:lstStyle/>
          <a:p>
            <a:pPr algn="ctr"/>
            <a:br>
              <a:rPr lang="en-US" sz="8800" dirty="0"/>
            </a:br>
            <a:br>
              <a:rPr lang="en-US" sz="8800" dirty="0"/>
            </a:br>
            <a:br>
              <a:rPr lang="en-US" sz="8800" dirty="0"/>
            </a:br>
            <a:br>
              <a:rPr lang="en-US" sz="8800" dirty="0"/>
            </a:br>
            <a:r>
              <a:rPr lang="en-US" sz="10700" b="1" dirty="0">
                <a:solidFill>
                  <a:schemeClr val="accent1">
                    <a:lumMod val="50000"/>
                  </a:schemeClr>
                </a:solidFill>
              </a:rPr>
              <a:t>Data Preprocessing</a:t>
            </a:r>
            <a:br>
              <a:rPr lang="en-IN" dirty="0"/>
            </a:br>
            <a:endParaRPr lang="en-IN" dirty="0"/>
          </a:p>
        </p:txBody>
      </p:sp>
    </p:spTree>
    <p:extLst>
      <p:ext uri="{BB962C8B-B14F-4D97-AF65-F5344CB8AC3E}">
        <p14:creationId xmlns:p14="http://schemas.microsoft.com/office/powerpoint/2010/main" val="1737953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D36F-7863-44BF-BEE4-7528D4BE14AF}"/>
              </a:ext>
            </a:extLst>
          </p:cNvPr>
          <p:cNvSpPr>
            <a:spLocks noGrp="1"/>
          </p:cNvSpPr>
          <p:nvPr>
            <p:ph type="title"/>
          </p:nvPr>
        </p:nvSpPr>
        <p:spPr/>
        <p:txBody>
          <a:bodyPr>
            <a:normAutofit/>
          </a:bodyPr>
          <a:lstStyle/>
          <a:p>
            <a:r>
              <a:rPr lang="en-US" sz="4000" b="1" dirty="0">
                <a:solidFill>
                  <a:schemeClr val="accent1">
                    <a:lumMod val="50000"/>
                  </a:schemeClr>
                </a:solidFill>
              </a:rPr>
              <a:t>Data Preprocessing</a:t>
            </a:r>
            <a:endParaRPr lang="en-IN" sz="4000" b="1" dirty="0"/>
          </a:p>
        </p:txBody>
      </p:sp>
      <p:sp>
        <p:nvSpPr>
          <p:cNvPr id="3" name="Content Placeholder 2">
            <a:extLst>
              <a:ext uri="{FF2B5EF4-FFF2-40B4-BE49-F238E27FC236}">
                <a16:creationId xmlns:a16="http://schemas.microsoft.com/office/drawing/2014/main" id="{63F63AED-966B-4FDF-9E0C-AA2A5D520D10}"/>
              </a:ext>
            </a:extLst>
          </p:cNvPr>
          <p:cNvSpPr>
            <a:spLocks noGrp="1"/>
          </p:cNvSpPr>
          <p:nvPr>
            <p:ph idx="1"/>
          </p:nvPr>
        </p:nvSpPr>
        <p:spPr/>
        <p:txBody>
          <a:bodyPr>
            <a:normAutofit fontScale="85000" lnSpcReduction="20000"/>
          </a:bodyPr>
          <a:lstStyle/>
          <a:p>
            <a:pPr algn="just">
              <a:lnSpc>
                <a:spcPct val="200000"/>
              </a:lnSpc>
            </a:pPr>
            <a:r>
              <a:rPr lang="en-US" sz="2400" dirty="0">
                <a:latin typeface="Times New Roman" panose="02020603050405020304" pitchFamily="18" charset="0"/>
                <a:cs typeface="Times New Roman" panose="02020603050405020304" pitchFamily="18" charset="0"/>
              </a:rPr>
              <a:t>Merging Datasets</a:t>
            </a:r>
          </a:p>
          <a:p>
            <a:pPr algn="just">
              <a:lnSpc>
                <a:spcPct val="200000"/>
              </a:lnSpc>
            </a:pPr>
            <a:r>
              <a:rPr lang="en-US" sz="2400" dirty="0">
                <a:latin typeface="Times New Roman" panose="02020603050405020304" pitchFamily="18" charset="0"/>
                <a:cs typeface="Times New Roman" panose="02020603050405020304" pitchFamily="18" charset="0"/>
              </a:rPr>
              <a:t>Firstly, I did import the libraries and then loading the dataset and show top 5 records and check shape and null values after that show the datatype and unique values and then </a:t>
            </a:r>
            <a:r>
              <a:rPr lang="en-IN" sz="2400" i="0" dirty="0">
                <a:solidFill>
                  <a:srgbClr val="212121"/>
                </a:solidFill>
                <a:effectLst/>
                <a:latin typeface="Times New Roman" panose="02020603050405020304" pitchFamily="18" charset="0"/>
                <a:cs typeface="Times New Roman" panose="02020603050405020304" pitchFamily="18" charset="0"/>
              </a:rPr>
              <a:t>statistical summary.</a:t>
            </a:r>
          </a:p>
          <a:p>
            <a:pPr algn="just">
              <a:lnSpc>
                <a:spcPct val="200000"/>
              </a:lnSpc>
            </a:pPr>
            <a:r>
              <a:rPr lang="en-US" sz="2400" dirty="0">
                <a:latin typeface="Times New Roman" panose="02020603050405020304" pitchFamily="18" charset="0"/>
                <a:cs typeface="Times New Roman" panose="02020603050405020304" pitchFamily="18" charset="0"/>
              </a:rPr>
              <a:t>I apply label encoder method to change category to numerical and then drop some columns. Further that, I did data visualization, train and test split method, modeling then I find out optimal model and make confusion matrix, ROC Curve and at last Classification Report .</a:t>
            </a:r>
          </a:p>
          <a:p>
            <a:pPr algn="just">
              <a:lnSpc>
                <a:spcPct val="200000"/>
              </a:lnSpc>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After implementing, the result acquired become best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83624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3661-4698-4C5F-9B10-5FC1DB995294}"/>
              </a:ext>
            </a:extLst>
          </p:cNvPr>
          <p:cNvSpPr>
            <a:spLocks noGrp="1"/>
          </p:cNvSpPr>
          <p:nvPr>
            <p:ph type="title"/>
          </p:nvPr>
        </p:nvSpPr>
        <p:spPr/>
        <p:txBody>
          <a:bodyPr>
            <a:noAutofit/>
          </a:bodyPr>
          <a:lstStyle/>
          <a:p>
            <a:pPr algn="ctr"/>
            <a:br>
              <a:rPr lang="en-US" sz="7200" b="1" dirty="0">
                <a:solidFill>
                  <a:schemeClr val="accent1">
                    <a:lumMod val="50000"/>
                  </a:schemeClr>
                </a:solidFill>
                <a:latin typeface="Times New Roman" panose="02020603050405020304" pitchFamily="18" charset="0"/>
                <a:cs typeface="Times New Roman" panose="02020603050405020304" pitchFamily="18" charset="0"/>
              </a:rPr>
            </a:br>
            <a:br>
              <a:rPr lang="en-US" sz="7200" b="1" dirty="0">
                <a:solidFill>
                  <a:schemeClr val="accent1">
                    <a:lumMod val="50000"/>
                  </a:schemeClr>
                </a:solidFill>
                <a:latin typeface="Times New Roman" panose="02020603050405020304" pitchFamily="18" charset="0"/>
                <a:cs typeface="Times New Roman" panose="02020603050405020304" pitchFamily="18" charset="0"/>
              </a:rPr>
            </a:br>
            <a:br>
              <a:rPr lang="en-US" sz="7200" b="1" dirty="0">
                <a:solidFill>
                  <a:schemeClr val="accent1">
                    <a:lumMod val="50000"/>
                  </a:schemeClr>
                </a:solidFill>
                <a:latin typeface="Times New Roman" panose="02020603050405020304" pitchFamily="18" charset="0"/>
                <a:cs typeface="Times New Roman" panose="02020603050405020304" pitchFamily="18" charset="0"/>
              </a:rPr>
            </a:br>
            <a:br>
              <a:rPr lang="en-US" sz="7200" b="1" dirty="0">
                <a:solidFill>
                  <a:schemeClr val="accent1">
                    <a:lumMod val="50000"/>
                  </a:schemeClr>
                </a:solidFill>
                <a:latin typeface="Times New Roman" panose="02020603050405020304" pitchFamily="18" charset="0"/>
                <a:cs typeface="Times New Roman" panose="02020603050405020304" pitchFamily="18" charset="0"/>
              </a:rPr>
            </a:br>
            <a:r>
              <a:rPr lang="en-US" sz="7200" b="1" dirty="0">
                <a:solidFill>
                  <a:schemeClr val="accent1">
                    <a:lumMod val="50000"/>
                  </a:schemeClr>
                </a:solidFill>
                <a:latin typeface="Times New Roman" panose="02020603050405020304" pitchFamily="18" charset="0"/>
                <a:cs typeface="Times New Roman" panose="02020603050405020304" pitchFamily="18" charset="0"/>
              </a:rPr>
              <a:t>Exploratory Data</a:t>
            </a:r>
            <a:br>
              <a:rPr lang="en-US" sz="7200" b="1" dirty="0">
                <a:solidFill>
                  <a:schemeClr val="accent1">
                    <a:lumMod val="50000"/>
                  </a:schemeClr>
                </a:solidFill>
                <a:latin typeface="Times New Roman" panose="02020603050405020304" pitchFamily="18" charset="0"/>
                <a:cs typeface="Times New Roman" panose="02020603050405020304" pitchFamily="18" charset="0"/>
              </a:rPr>
            </a:br>
            <a:r>
              <a:rPr lang="en-US" sz="7200" b="1" dirty="0">
                <a:solidFill>
                  <a:schemeClr val="accent1">
                    <a:lumMod val="50000"/>
                  </a:schemeClr>
                </a:solidFill>
                <a:latin typeface="Times New Roman" panose="02020603050405020304" pitchFamily="18" charset="0"/>
                <a:cs typeface="Times New Roman" panose="02020603050405020304" pitchFamily="18" charset="0"/>
              </a:rPr>
              <a:t>Analysis(EDA)</a:t>
            </a:r>
            <a:endParaRPr lang="en-IN" sz="72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6657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4E2C-41FE-48A8-B8BB-32EE2A0495D2}"/>
              </a:ext>
            </a:extLst>
          </p:cNvPr>
          <p:cNvSpPr>
            <a:spLocks noGrp="1"/>
          </p:cNvSpPr>
          <p:nvPr>
            <p:ph type="title"/>
          </p:nvPr>
        </p:nvSpPr>
        <p:spPr/>
        <p:txBody>
          <a:bodyPr>
            <a:normAutofit/>
          </a:bodyPr>
          <a:lstStyle/>
          <a:p>
            <a:r>
              <a:rPr lang="en-IN" sz="4800" b="1" dirty="0">
                <a:solidFill>
                  <a:schemeClr val="accent1">
                    <a:lumMod val="50000"/>
                  </a:schemeClr>
                </a:solidFill>
                <a:latin typeface="Times New Roman" panose="02020603050405020304" pitchFamily="18" charset="0"/>
                <a:cs typeface="Times New Roman" panose="02020603050405020304" pitchFamily="18" charset="0"/>
              </a:rPr>
              <a:t>Distrubution of target variable</a:t>
            </a:r>
          </a:p>
        </p:txBody>
      </p:sp>
      <p:pic>
        <p:nvPicPr>
          <p:cNvPr id="5" name="Content Placeholder 4" descr="Chart, bar chart&#10;&#10;Description automatically generated">
            <a:extLst>
              <a:ext uri="{FF2B5EF4-FFF2-40B4-BE49-F238E27FC236}">
                <a16:creationId xmlns:a16="http://schemas.microsoft.com/office/drawing/2014/main" id="{72E28B66-934E-413D-8A07-1B18EB97F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1200" y="2088117"/>
            <a:ext cx="5486400" cy="3657600"/>
          </a:xfrm>
        </p:spPr>
      </p:pic>
      <p:sp>
        <p:nvSpPr>
          <p:cNvPr id="6" name="Rectangle 5">
            <a:extLst>
              <a:ext uri="{FF2B5EF4-FFF2-40B4-BE49-F238E27FC236}">
                <a16:creationId xmlns:a16="http://schemas.microsoft.com/office/drawing/2014/main" id="{4C356A8F-C392-40A0-9B6C-DEFE1C2DEFB8}"/>
              </a:ext>
            </a:extLst>
          </p:cNvPr>
          <p:cNvSpPr/>
          <p:nvPr/>
        </p:nvSpPr>
        <p:spPr>
          <a:xfrm>
            <a:off x="728045" y="2578089"/>
            <a:ext cx="4729781" cy="2677656"/>
          </a:xfrm>
          <a:prstGeom prst="rect">
            <a:avLst/>
          </a:prstGeom>
          <a:noFill/>
        </p:spPr>
        <p:txBody>
          <a:bodyPr wrap="square" lIns="91440" tIns="45720" rIns="91440" bIns="45720">
            <a:spAutoFit/>
          </a:bodyPr>
          <a:lstStyle/>
          <a:p>
            <a:pPr algn="just"/>
            <a:r>
              <a:rPr lang="en-US"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  can see the total number of count of the deposit (1) </a:t>
            </a: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means </a:t>
            </a:r>
            <a:r>
              <a:rPr lang="en-US"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800" b="0" i="0" dirty="0">
                <a:effectLst/>
                <a:latin typeface="Times New Roman" panose="02020603050405020304" pitchFamily="18" charset="0"/>
                <a:cs typeface="Times New Roman" panose="02020603050405020304" pitchFamily="18" charset="0"/>
              </a:rPr>
              <a:t>has the client subscribed a term deposit or(0) not subscribed</a:t>
            </a:r>
          </a:p>
          <a:p>
            <a:pPr algn="just"/>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total number of count 0 is</a:t>
            </a:r>
            <a:r>
              <a:rPr lang="en-IN" sz="2800" b="0" i="0" dirty="0">
                <a:solidFill>
                  <a:srgbClr val="212121"/>
                </a:solidFill>
                <a:effectLst/>
                <a:latin typeface="Times New Roman" panose="02020603050405020304" pitchFamily="18" charset="0"/>
                <a:cs typeface="Times New Roman" panose="02020603050405020304" pitchFamily="18" charset="0"/>
              </a:rPr>
              <a:t>587</a:t>
            </a:r>
            <a:r>
              <a:rPr lang="en-US" sz="2800" b="0" i="0" dirty="0">
                <a:ln w="0"/>
                <a:solidFill>
                  <a:srgbClr val="21212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 and count 1 is </a:t>
            </a:r>
            <a:r>
              <a:rPr lang="en-IN" sz="2800" b="0" i="0" dirty="0">
                <a:solidFill>
                  <a:srgbClr val="212121"/>
                </a:solidFill>
                <a:effectLst/>
                <a:latin typeface="Times New Roman" panose="02020603050405020304" pitchFamily="18" charset="0"/>
                <a:cs typeface="Times New Roman" panose="02020603050405020304" pitchFamily="18" charset="0"/>
              </a:rPr>
              <a:t>5289.</a:t>
            </a:r>
            <a:endParaRPr lang="en-US" sz="2800" cap="none" spc="0" dirty="0">
              <a:ln w="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8900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37EF-BB6F-4240-BA4F-8FDAC1B31D0C}"/>
              </a:ext>
            </a:extLst>
          </p:cNvPr>
          <p:cNvSpPr>
            <a:spLocks noGrp="1"/>
          </p:cNvSpPr>
          <p:nvPr>
            <p:ph type="title"/>
          </p:nvPr>
        </p:nvSpPr>
        <p:spPr/>
        <p:txBody>
          <a:bodyPr>
            <a:normAutofit fontScale="90000"/>
          </a:bodyPr>
          <a:lstStyle/>
          <a:p>
            <a:r>
              <a:rPr lang="en-US" sz="3100" b="1" i="0" dirty="0">
                <a:solidFill>
                  <a:srgbClr val="212121"/>
                </a:solidFill>
                <a:effectLst/>
                <a:latin typeface="Roboto" panose="02000000000000000000" pitchFamily="2" charset="0"/>
              </a:rPr>
              <a:t>Question 1. To cumulate that how many customers taking loan according to their education level?</a:t>
            </a:r>
            <a:br>
              <a:rPr lang="en-US" b="0" i="0" dirty="0">
                <a:solidFill>
                  <a:srgbClr val="212121"/>
                </a:solidFill>
                <a:effectLst/>
                <a:latin typeface="Roboto" panose="02000000000000000000" pitchFamily="2" charset="0"/>
              </a:rPr>
            </a:br>
            <a:endParaRPr lang="en-IN" dirty="0"/>
          </a:p>
        </p:txBody>
      </p:sp>
      <p:pic>
        <p:nvPicPr>
          <p:cNvPr id="4" name="Content Placeholder 3">
            <a:extLst>
              <a:ext uri="{FF2B5EF4-FFF2-40B4-BE49-F238E27FC236}">
                <a16:creationId xmlns:a16="http://schemas.microsoft.com/office/drawing/2014/main" id="{715A9AD1-1A7E-4684-8BE2-56A045608EAC}"/>
              </a:ext>
            </a:extLst>
          </p:cNvPr>
          <p:cNvPicPr>
            <a:picLocks noGrp="1" noChangeAspect="1"/>
          </p:cNvPicPr>
          <p:nvPr>
            <p:ph idx="1"/>
          </p:nvPr>
        </p:nvPicPr>
        <p:blipFill>
          <a:blip r:embed="rId2"/>
          <a:stretch>
            <a:fillRect/>
          </a:stretch>
        </p:blipFill>
        <p:spPr>
          <a:xfrm>
            <a:off x="5143500" y="1800225"/>
            <a:ext cx="7048500" cy="3830219"/>
          </a:xfrm>
          <a:prstGeom prst="rect">
            <a:avLst/>
          </a:prstGeom>
        </p:spPr>
      </p:pic>
      <p:sp>
        <p:nvSpPr>
          <p:cNvPr id="5" name="Rectangle 4">
            <a:extLst>
              <a:ext uri="{FF2B5EF4-FFF2-40B4-BE49-F238E27FC236}">
                <a16:creationId xmlns:a16="http://schemas.microsoft.com/office/drawing/2014/main" id="{B342FDED-EACC-4E8D-8684-F115D90FBB2D}"/>
              </a:ext>
            </a:extLst>
          </p:cNvPr>
          <p:cNvSpPr/>
          <p:nvPr/>
        </p:nvSpPr>
        <p:spPr>
          <a:xfrm>
            <a:off x="765313" y="2552678"/>
            <a:ext cx="4378187" cy="3077766"/>
          </a:xfrm>
          <a:prstGeom prst="rect">
            <a:avLst/>
          </a:prstGeom>
          <a:noFill/>
        </p:spPr>
        <p:txBody>
          <a:bodyPr wrap="square" lIns="91440" tIns="45720" rIns="91440" bIns="45720">
            <a:spAutoFit/>
          </a:bodyPr>
          <a:lstStyle/>
          <a:p>
            <a:pPr algn="just"/>
            <a:r>
              <a:rPr lang="en-IN" sz="28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The person who takes the secondary education has taking the highest number of loans. Primary education level is 2</a:t>
            </a:r>
            <a:r>
              <a:rPr lang="en-IN" sz="2800" baseline="300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nd</a:t>
            </a:r>
            <a:r>
              <a:rPr lang="en-IN" sz="28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 highest number.  </a:t>
            </a:r>
            <a:endParaRPr lang="en-IN" sz="28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08199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B165-F9C7-49D4-A75F-00F696CCC867}"/>
              </a:ext>
            </a:extLst>
          </p:cNvPr>
          <p:cNvSpPr>
            <a:spLocks noGrp="1"/>
          </p:cNvSpPr>
          <p:nvPr>
            <p:ph type="title"/>
          </p:nvPr>
        </p:nvSpPr>
        <p:spPr/>
        <p:txBody>
          <a:bodyPr>
            <a:normAutofit fontScale="90000"/>
          </a:bodyPr>
          <a:lstStyle/>
          <a:p>
            <a:br>
              <a:rPr lang="en-US" b="0" dirty="0">
                <a:effectLst/>
                <a:latin typeface="Times New Roman" panose="02020603050405020304" pitchFamily="18" charset="0"/>
                <a:cs typeface="Times New Roman" panose="02020603050405020304" pitchFamily="18" charset="0"/>
              </a:rPr>
            </a:br>
            <a:r>
              <a:rPr lang="en-US" sz="3100" b="1" dirty="0">
                <a:effectLst/>
                <a:latin typeface="Roboto" panose="02000000000000000000" pitchFamily="2" charset="0"/>
                <a:ea typeface="Roboto" panose="02000000000000000000" pitchFamily="2" charset="0"/>
                <a:cs typeface="Times New Roman" panose="02020603050405020304" pitchFamily="18" charset="0"/>
              </a:rPr>
              <a:t>Question 2 : How many customers taking house loan from the</a:t>
            </a:r>
            <a:br>
              <a:rPr lang="en-US" sz="3100" b="1" dirty="0">
                <a:effectLst/>
                <a:latin typeface="Roboto" panose="02000000000000000000" pitchFamily="2" charset="0"/>
                <a:ea typeface="Roboto" panose="02000000000000000000" pitchFamily="2" charset="0"/>
                <a:cs typeface="Times New Roman" panose="02020603050405020304" pitchFamily="18" charset="0"/>
              </a:rPr>
            </a:br>
            <a:r>
              <a:rPr lang="en-US" sz="3100" b="1" dirty="0">
                <a:effectLst/>
                <a:latin typeface="Roboto" panose="02000000000000000000" pitchFamily="2" charset="0"/>
                <a:ea typeface="Roboto" panose="02000000000000000000" pitchFamily="2" charset="0"/>
                <a:cs typeface="Times New Roman" panose="02020603050405020304" pitchFamily="18" charset="0"/>
              </a:rPr>
              <a:t> bank ?</a:t>
            </a:r>
            <a:br>
              <a:rPr lang="en-US" b="0" dirty="0">
                <a:solidFill>
                  <a:srgbClr val="000000"/>
                </a:solidFill>
                <a:effectLst/>
                <a:latin typeface="Courier New" panose="02070309020205020404" pitchFamily="49" charset="0"/>
              </a:rPr>
            </a:br>
            <a:endParaRPr lang="en-IN" dirty="0"/>
          </a:p>
        </p:txBody>
      </p:sp>
      <p:pic>
        <p:nvPicPr>
          <p:cNvPr id="5" name="Content Placeholder 4" descr="Chart, pie chart&#10;&#10;Description automatically generated">
            <a:extLst>
              <a:ext uri="{FF2B5EF4-FFF2-40B4-BE49-F238E27FC236}">
                <a16:creationId xmlns:a16="http://schemas.microsoft.com/office/drawing/2014/main" id="{F40568AA-532D-47E3-B6BB-C725BEF606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3125" y="2086769"/>
            <a:ext cx="5486400" cy="3657600"/>
          </a:xfrm>
        </p:spPr>
      </p:pic>
      <p:sp>
        <p:nvSpPr>
          <p:cNvPr id="6" name="Rectangle 5">
            <a:extLst>
              <a:ext uri="{FF2B5EF4-FFF2-40B4-BE49-F238E27FC236}">
                <a16:creationId xmlns:a16="http://schemas.microsoft.com/office/drawing/2014/main" id="{52B0397D-19EB-41AB-969E-BAADD98F01C6}"/>
              </a:ext>
            </a:extLst>
          </p:cNvPr>
          <p:cNvSpPr/>
          <p:nvPr/>
        </p:nvSpPr>
        <p:spPr>
          <a:xfrm>
            <a:off x="971551" y="2782094"/>
            <a:ext cx="5248274" cy="2646878"/>
          </a:xfrm>
          <a:prstGeom prst="rect">
            <a:avLst/>
          </a:prstGeom>
          <a:noFill/>
        </p:spPr>
        <p:txBody>
          <a:bodyPr wrap="square" lIns="91440" tIns="45720" rIns="91440" bIns="45720">
            <a:spAutoFit/>
          </a:bodyPr>
          <a:lstStyle/>
          <a:p>
            <a:pPr algn="just"/>
            <a:r>
              <a:rPr lang="en-US" sz="2800" b="0" i="0" dirty="0">
                <a:solidFill>
                  <a:srgbClr val="212121"/>
                </a:solidFill>
                <a:effectLst/>
                <a:latin typeface="Times New Roman" panose="02020603050405020304" pitchFamily="18" charset="0"/>
                <a:cs typeface="Times New Roman" panose="02020603050405020304" pitchFamily="18" charset="0"/>
              </a:rPr>
              <a:t>In this pie chart, we can see that 47.3% customers take less house loan and 52.7% took more house loan.</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402154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
  <TotalTime>650</TotalTime>
  <Words>1445</Words>
  <Application>Microsoft Office PowerPoint</Application>
  <PresentationFormat>Widescreen</PresentationFormat>
  <Paragraphs>91</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Courier New</vt:lpstr>
      <vt:lpstr>Roboto</vt:lpstr>
      <vt:lpstr>Times New Roman</vt:lpstr>
      <vt:lpstr>Office Theme</vt:lpstr>
      <vt:lpstr>Banking dataset Analysis and Prediction </vt:lpstr>
      <vt:lpstr>Abstract</vt:lpstr>
      <vt:lpstr>Research Question</vt:lpstr>
      <vt:lpstr>    Data Preprocessing </vt:lpstr>
      <vt:lpstr>Data Preprocessing</vt:lpstr>
      <vt:lpstr>    Exploratory Data Analysis(EDA)</vt:lpstr>
      <vt:lpstr>Distrubution of target variable</vt:lpstr>
      <vt:lpstr>Question 1. To cumulate that how many customers taking loan according to their education level? </vt:lpstr>
      <vt:lpstr> Question 2 : How many customers taking house loan from the  bank ? </vt:lpstr>
      <vt:lpstr>Question 3 Use Box Plot to compare the age of customers for the top 5 of the  most common employment forms</vt:lpstr>
      <vt:lpstr>Question4 To calculate which month customer deposit maximum amount of money? </vt:lpstr>
      <vt:lpstr>Correlation</vt:lpstr>
      <vt:lpstr>Correlation between target variable and the other attribute</vt:lpstr>
      <vt:lpstr> Experimental Design</vt:lpstr>
      <vt:lpstr>Treatment for imbalance</vt:lpstr>
      <vt:lpstr>      Model Implementation  and Evaluation</vt:lpstr>
      <vt:lpstr>PowerPoint Presentation</vt:lpstr>
      <vt:lpstr>Accuracy Matrix</vt:lpstr>
      <vt:lpstr>Confusion matrix corresponding to the optimal model(Random forest classifier)</vt:lpstr>
      <vt:lpstr>ROC curve corresponding of the optimal model(RFC)</vt:lpstr>
      <vt:lpstr>Classification Report </vt:lpstr>
      <vt:lpstr>   Conclusion</vt:lpstr>
      <vt:lpstr>PowerPoint Presentation</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Manmeet</dc:creator>
  <cp:lastModifiedBy>Manmeet</cp:lastModifiedBy>
  <cp:revision>29</cp:revision>
  <dcterms:created xsi:type="dcterms:W3CDTF">2022-04-15T19:35:46Z</dcterms:created>
  <dcterms:modified xsi:type="dcterms:W3CDTF">2022-04-26T16:33:43Z</dcterms:modified>
</cp:coreProperties>
</file>